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287000" cx="18288000"/>
  <p:notesSz cx="6858000" cy="9144000"/>
  <p:embeddedFontLst>
    <p:embeddedFont>
      <p:font typeface="Noto Sans Batak"/>
      <p:regular r:id="rId25"/>
    </p:embeddedFont>
    <p:embeddedFont>
      <p:font typeface="Noto Sans"/>
      <p:regular r:id="rId26"/>
      <p:bold r:id="rId27"/>
      <p:italic r:id="rId28"/>
      <p:boldItalic r:id="rId29"/>
    </p:embeddedFont>
    <p:embeddedFont>
      <p:font typeface="Public Sans"/>
      <p:regular r:id="rId30"/>
      <p:bold r:id="rId31"/>
      <p:italic r:id="rId32"/>
      <p:boldItalic r:id="rId33"/>
    </p:embeddedFont>
    <p:embeddedFont>
      <p:font typeface="Century Gothic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i6ht3JQ2nJU+w/K9yGi0W87Bm3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0D23B5-C57D-4A51-8BE0-C247DA7B3948}">
  <a:tblStyle styleId="{E50D23B5-C57D-4A51-8BE0-C247DA7B394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otoSans-regular.fntdata"/><Relationship Id="rId25" Type="http://schemas.openxmlformats.org/officeDocument/2006/relationships/font" Target="fonts/NotoSansBatak-regular.fntdata"/><Relationship Id="rId28" Type="http://schemas.openxmlformats.org/officeDocument/2006/relationships/font" Target="fonts/NotoSans-italic.fntdata"/><Relationship Id="rId27" Type="http://schemas.openxmlformats.org/officeDocument/2006/relationships/font" Target="fonts/Noto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o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ublicSans-bold.fntdata"/><Relationship Id="rId30" Type="http://schemas.openxmlformats.org/officeDocument/2006/relationships/font" Target="fonts/PublicSans-regular.fntdata"/><Relationship Id="rId11" Type="http://schemas.openxmlformats.org/officeDocument/2006/relationships/slide" Target="slides/slide5.xml"/><Relationship Id="rId33" Type="http://schemas.openxmlformats.org/officeDocument/2006/relationships/font" Target="fonts/PublicSans-boldItalic.fntdata"/><Relationship Id="rId10" Type="http://schemas.openxmlformats.org/officeDocument/2006/relationships/slide" Target="slides/slide4.xml"/><Relationship Id="rId32" Type="http://schemas.openxmlformats.org/officeDocument/2006/relationships/font" Target="fonts/PublicSans-italic.fntdata"/><Relationship Id="rId13" Type="http://schemas.openxmlformats.org/officeDocument/2006/relationships/slide" Target="slides/slide7.xml"/><Relationship Id="rId35" Type="http://schemas.openxmlformats.org/officeDocument/2006/relationships/font" Target="fonts/CenturyGothic-bold.fntdata"/><Relationship Id="rId12" Type="http://schemas.openxmlformats.org/officeDocument/2006/relationships/slide" Target="slides/slide6.xml"/><Relationship Id="rId34" Type="http://schemas.openxmlformats.org/officeDocument/2006/relationships/font" Target="fonts/CenturyGothic-regular.fntdata"/><Relationship Id="rId15" Type="http://schemas.openxmlformats.org/officeDocument/2006/relationships/slide" Target="slides/slide9.xml"/><Relationship Id="rId37" Type="http://schemas.openxmlformats.org/officeDocument/2006/relationships/font" Target="fonts/CenturyGothic-boldItalic.fntdata"/><Relationship Id="rId14" Type="http://schemas.openxmlformats.org/officeDocument/2006/relationships/slide" Target="slides/slide8.xml"/><Relationship Id="rId36" Type="http://schemas.openxmlformats.org/officeDocument/2006/relationships/font" Target="fonts/CenturyGothic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Put incons</a:t>
            </a:r>
            <a:endParaRPr/>
          </a:p>
        </p:txBody>
      </p:sp>
      <p:sp>
        <p:nvSpPr>
          <p:cNvPr id="450" name="Google Shape;45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Notes view: </a:t>
            </a: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74" name="Google Shape;474;p1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4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4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02" name="Google Shape;502;p14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1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4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14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34" name="Google Shape;534;p1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1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1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50" name="Google Shape;550;p1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1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66" name="Google Shape;566;p1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1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97" name="Google Shape;597;p1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8" name="Google Shape;598;p1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1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29" name="Google Shape;629;p19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1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0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662" name="Google Shape;662;p20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20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0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20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17" name="Google Shape;117;p3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8" name="Google Shape;148;p5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5" name="Google Shape;255;p6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7" name="Google Shape;287;p7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8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44" name="Google Shape;344;p8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8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8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8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6" name="Google Shape;376;p9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9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Put incons</a:t>
            </a:r>
            <a:endParaRPr/>
          </a:p>
        </p:txBody>
      </p:sp>
      <p:sp>
        <p:nvSpPr>
          <p:cNvPr id="407" name="Google Shape;40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Notes view: </a:t>
            </a: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Put incons</a:t>
            </a:r>
            <a:endParaRPr/>
          </a:p>
        </p:txBody>
      </p:sp>
      <p:sp>
        <p:nvSpPr>
          <p:cNvPr id="426" name="Google Shape;42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Notes view: </a:t>
            </a: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4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Relationship Id="rId4" Type="http://schemas.openxmlformats.org/officeDocument/2006/relationships/image" Target="../media/image4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jpg"/><Relationship Id="rId4" Type="http://schemas.openxmlformats.org/officeDocument/2006/relationships/image" Target="../media/image38.jpg"/><Relationship Id="rId5" Type="http://schemas.openxmlformats.org/officeDocument/2006/relationships/image" Target="../media/image4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35.png"/><Relationship Id="rId6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39.png"/><Relationship Id="rId5" Type="http://schemas.openxmlformats.org/officeDocument/2006/relationships/image" Target="../media/image46.png"/><Relationship Id="rId6" Type="http://schemas.openxmlformats.org/officeDocument/2006/relationships/image" Target="../media/image45.png"/><Relationship Id="rId7" Type="http://schemas.openxmlformats.org/officeDocument/2006/relationships/image" Target="../media/image4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27.png"/><Relationship Id="rId8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7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40.png"/><Relationship Id="rId7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2"/>
          <p:cNvCxnSpPr/>
          <p:nvPr/>
        </p:nvCxnSpPr>
        <p:spPr>
          <a:xfrm rot="5394568">
            <a:off x="1180423" y="5143500"/>
            <a:ext cx="9042193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"/>
          <p:cNvSpPr/>
          <p:nvPr/>
        </p:nvSpPr>
        <p:spPr>
          <a:xfrm>
            <a:off x="6119022" y="4627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7543800" y="4732535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Competency Certification – A Step Towards Solutions</a:t>
            </a:r>
            <a:endParaRPr/>
          </a:p>
        </p:txBody>
      </p:sp>
      <p:cxnSp>
        <p:nvCxnSpPr>
          <p:cNvPr id="95" name="Google Shape;95;p2"/>
          <p:cNvCxnSpPr/>
          <p:nvPr/>
        </p:nvCxnSpPr>
        <p:spPr>
          <a:xfrm>
            <a:off x="6119019" y="43672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6" name="Google Shape;96;p2"/>
          <p:cNvCxnSpPr/>
          <p:nvPr/>
        </p:nvCxnSpPr>
        <p:spPr>
          <a:xfrm>
            <a:off x="6119019" y="61960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2"/>
          <p:cNvCxnSpPr/>
          <p:nvPr/>
        </p:nvCxnSpPr>
        <p:spPr>
          <a:xfrm>
            <a:off x="6119019" y="79486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2"/>
          <p:cNvSpPr txBox="1"/>
          <p:nvPr/>
        </p:nvSpPr>
        <p:spPr>
          <a:xfrm>
            <a:off x="7561408" y="6660041"/>
            <a:ext cx="8920016" cy="946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Inside the Certification Centre 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6119022" y="6532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7586808" y="8084865"/>
            <a:ext cx="7167416" cy="1554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Why Hire Certified Nurses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6119019" y="8279067"/>
            <a:ext cx="1201674" cy="1201770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397021" y="6859960"/>
            <a:ext cx="600428" cy="645740"/>
          </a:xfrm>
          <a:custGeom>
            <a:rect b="b" l="l" r="r" t="t"/>
            <a:pathLst>
              <a:path extrusionOk="0" h="645740" w="645740">
                <a:moveTo>
                  <a:pt x="0" y="0"/>
                </a:moveTo>
                <a:lnTo>
                  <a:pt x="645740" y="0"/>
                </a:lnTo>
                <a:lnTo>
                  <a:pt x="645740" y="645740"/>
                </a:lnTo>
                <a:lnTo>
                  <a:pt x="0" y="645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 txBox="1"/>
          <p:nvPr/>
        </p:nvSpPr>
        <p:spPr>
          <a:xfrm>
            <a:off x="7597316" y="922307"/>
            <a:ext cx="10105704" cy="1187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About </a:t>
            </a: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the </a:t>
            </a: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Mission </a:t>
            </a:r>
            <a:endParaRPr b="0" i="0" sz="2799" u="none" cap="none" strike="noStrike">
              <a:solidFill>
                <a:srgbClr val="5C5E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6119021" y="958585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6397021" y="1203177"/>
            <a:ext cx="734727" cy="734727"/>
          </a:xfrm>
          <a:custGeom>
            <a:rect b="b" l="l" r="r" t="t"/>
            <a:pathLst>
              <a:path extrusionOk="0" h="734727" w="734727">
                <a:moveTo>
                  <a:pt x="0" y="0"/>
                </a:moveTo>
                <a:lnTo>
                  <a:pt x="734727" y="0"/>
                </a:lnTo>
                <a:lnTo>
                  <a:pt x="734727" y="734727"/>
                </a:lnTo>
                <a:lnTo>
                  <a:pt x="0" y="734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2"/>
          <p:cNvSpPr/>
          <p:nvPr/>
        </p:nvSpPr>
        <p:spPr>
          <a:xfrm>
            <a:off x="6400800" y="4931005"/>
            <a:ext cx="628911" cy="676372"/>
          </a:xfrm>
          <a:custGeom>
            <a:rect b="b" l="l" r="r" t="t"/>
            <a:pathLst>
              <a:path extrusionOk="0" h="676372" w="676372">
                <a:moveTo>
                  <a:pt x="0" y="0"/>
                </a:moveTo>
                <a:lnTo>
                  <a:pt x="676372" y="0"/>
                </a:lnTo>
                <a:lnTo>
                  <a:pt x="676372" y="676373"/>
                </a:lnTo>
                <a:lnTo>
                  <a:pt x="0" y="67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2"/>
          <p:cNvSpPr/>
          <p:nvPr/>
        </p:nvSpPr>
        <p:spPr>
          <a:xfrm>
            <a:off x="6256767" y="8428390"/>
            <a:ext cx="861260" cy="903098"/>
          </a:xfrm>
          <a:custGeom>
            <a:rect b="b" l="l" r="r" t="t"/>
            <a:pathLst>
              <a:path extrusionOk="0" h="903098" w="926255">
                <a:moveTo>
                  <a:pt x="0" y="0"/>
                </a:moveTo>
                <a:lnTo>
                  <a:pt x="926254" y="0"/>
                </a:lnTo>
                <a:lnTo>
                  <a:pt x="926254" y="903099"/>
                </a:lnTo>
                <a:lnTo>
                  <a:pt x="0" y="903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8" name="Google Shape;108;p2"/>
          <p:cNvCxnSpPr/>
          <p:nvPr/>
        </p:nvCxnSpPr>
        <p:spPr>
          <a:xfrm>
            <a:off x="6089670" y="2476500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"/>
          <p:cNvSpPr txBox="1"/>
          <p:nvPr/>
        </p:nvSpPr>
        <p:spPr>
          <a:xfrm>
            <a:off x="7452377" y="2857500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Systemic Gaps Affecting Nursing Quality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6069619" y="2766910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0486" y="2979935"/>
            <a:ext cx="834393" cy="83439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2"/>
          <p:cNvSpPr/>
          <p:nvPr/>
        </p:nvSpPr>
        <p:spPr>
          <a:xfrm>
            <a:off x="3746333" y="1793944"/>
            <a:ext cx="14185268" cy="7902506"/>
          </a:xfrm>
          <a:prstGeom prst="rect">
            <a:avLst/>
          </a:prstGeom>
          <a:noFill/>
          <a:ln cap="flat" cmpd="sng" w="12700">
            <a:solidFill>
              <a:srgbClr val="008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375" lIns="182850" spcFirstLastPara="1" rIns="182850" wrap="square" tIns="91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"/>
          <p:cNvSpPr/>
          <p:nvPr/>
        </p:nvSpPr>
        <p:spPr>
          <a:xfrm flipH="1" rot="10800000">
            <a:off x="356404" y="9696448"/>
            <a:ext cx="3232148" cy="196490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2"/>
          <p:cNvSpPr/>
          <p:nvPr/>
        </p:nvSpPr>
        <p:spPr>
          <a:xfrm flipH="1">
            <a:off x="281209" y="3696620"/>
            <a:ext cx="3319608" cy="1494660"/>
          </a:xfrm>
          <a:prstGeom prst="round1Rect">
            <a:avLst>
              <a:gd fmla="val 16667" name="adj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</a:t>
            </a:r>
            <a:endParaRPr/>
          </a:p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Test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12"/>
          <p:cNvSpPr/>
          <p:nvPr/>
        </p:nvSpPr>
        <p:spPr>
          <a:xfrm>
            <a:off x="5319165" y="8613062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Scheme 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2"/>
          <p:cNvSpPr/>
          <p:nvPr/>
        </p:nvSpPr>
        <p:spPr>
          <a:xfrm>
            <a:off x="9461643" y="8605935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Beneficiary and Benefits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2"/>
          <p:cNvSpPr/>
          <p:nvPr/>
        </p:nvSpPr>
        <p:spPr>
          <a:xfrm>
            <a:off x="13770146" y="8606762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Eligibility proofs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8" name="Google Shape;458;p12"/>
          <p:cNvGraphicFramePr/>
          <p:nvPr/>
        </p:nvGraphicFramePr>
        <p:xfrm>
          <a:off x="4651354" y="293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{E50D23B5-C57D-4A51-8BE0-C247DA7B3948}</a:tableStyleId>
              </a:tblPr>
              <a:tblGrid>
                <a:gridCol w="678075"/>
                <a:gridCol w="2366775"/>
                <a:gridCol w="9330350"/>
              </a:tblGrid>
              <a:tr h="71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#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Topics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Procedures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</a:tr>
              <a:tr h="677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Intranatal care - B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Essential Newborn Care (ENBC)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3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 Partum Complication management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Management of (PPH) - bimanual compression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Intranatal care - C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Active Management of 3rd stage of labor- AMTSL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Episiotomy Suturing and Care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New Born Care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Newborn Assessment - anthropometric measurements - length, weight, Head circumference and chest circumference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Newborn Resuscitation (NBR)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9" name="Google Shape;459;p12"/>
          <p:cNvSpPr/>
          <p:nvPr/>
        </p:nvSpPr>
        <p:spPr>
          <a:xfrm flipH="1">
            <a:off x="426687" y="5653162"/>
            <a:ext cx="3319608" cy="1494660"/>
          </a:xfrm>
          <a:prstGeom prst="round1Rect">
            <a:avLst>
              <a:gd fmla="val 16667" name="adj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Skill-Assessment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12"/>
          <p:cNvSpPr/>
          <p:nvPr/>
        </p:nvSpPr>
        <p:spPr>
          <a:xfrm>
            <a:off x="12264" y="3464740"/>
            <a:ext cx="3588553" cy="1957481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2"/>
          <p:cNvSpPr txBox="1"/>
          <p:nvPr/>
        </p:nvSpPr>
        <p:spPr>
          <a:xfrm>
            <a:off x="3456610" y="6085510"/>
            <a:ext cx="581990" cy="581990"/>
          </a:xfrm>
          <a:prstGeom prst="rect">
            <a:avLst/>
          </a:prstGeom>
          <a:solidFill>
            <a:srgbClr val="008AA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3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12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2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grpSp>
        <p:nvGrpSpPr>
          <p:cNvPr id="464" name="Google Shape;464;p12"/>
          <p:cNvGrpSpPr/>
          <p:nvPr/>
        </p:nvGrpSpPr>
        <p:grpSpPr>
          <a:xfrm>
            <a:off x="1224149" y="7454977"/>
            <a:ext cx="1519051" cy="1650923"/>
            <a:chOff x="0" y="0"/>
            <a:chExt cx="4007705" cy="4279025"/>
          </a:xfrm>
        </p:grpSpPr>
        <p:sp>
          <p:nvSpPr>
            <p:cNvPr id="465" name="Google Shape;465;p12"/>
            <p:cNvSpPr/>
            <p:nvPr/>
          </p:nvSpPr>
          <p:spPr>
            <a:xfrm>
              <a:off x="1445060" y="0"/>
              <a:ext cx="2562645" cy="4279025"/>
            </a:xfrm>
            <a:custGeom>
              <a:rect b="b" l="l" r="r" t="t"/>
              <a:pathLst>
                <a:path extrusionOk="0" h="4279025" w="2562645">
                  <a:moveTo>
                    <a:pt x="0" y="0"/>
                  </a:moveTo>
                  <a:lnTo>
                    <a:pt x="2562645" y="0"/>
                  </a:lnTo>
                  <a:lnTo>
                    <a:pt x="2562645" y="4279025"/>
                  </a:lnTo>
                  <a:lnTo>
                    <a:pt x="0" y="42790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66975" r="0" t="0"/>
              </a:stretch>
            </a:blipFill>
            <a:ln>
              <a:noFill/>
            </a:ln>
          </p:spPr>
        </p:sp>
        <p:grpSp>
          <p:nvGrpSpPr>
            <p:cNvPr id="466" name="Google Shape;466;p12"/>
            <p:cNvGrpSpPr/>
            <p:nvPr/>
          </p:nvGrpSpPr>
          <p:grpSpPr>
            <a:xfrm>
              <a:off x="286902" y="1186738"/>
              <a:ext cx="1581290" cy="2730549"/>
              <a:chOff x="0" y="-38100"/>
              <a:chExt cx="312354" cy="539368"/>
            </a:xfrm>
          </p:grpSpPr>
          <p:sp>
            <p:nvSpPr>
              <p:cNvPr id="467" name="Google Shape;467;p12"/>
              <p:cNvSpPr/>
              <p:nvPr/>
            </p:nvSpPr>
            <p:spPr>
              <a:xfrm>
                <a:off x="0" y="0"/>
                <a:ext cx="312354" cy="501268"/>
              </a:xfrm>
              <a:custGeom>
                <a:rect b="b" l="l" r="r" t="t"/>
                <a:pathLst>
                  <a:path extrusionOk="0" h="501268" w="312354">
                    <a:moveTo>
                      <a:pt x="156177" y="0"/>
                    </a:moveTo>
                    <a:lnTo>
                      <a:pt x="156177" y="0"/>
                    </a:lnTo>
                    <a:cubicBezTo>
                      <a:pt x="197597" y="0"/>
                      <a:pt x="237322" y="16454"/>
                      <a:pt x="266610" y="45743"/>
                    </a:cubicBezTo>
                    <a:cubicBezTo>
                      <a:pt x="295899" y="75032"/>
                      <a:pt x="312354" y="114756"/>
                      <a:pt x="312354" y="156177"/>
                    </a:cubicBezTo>
                    <a:lnTo>
                      <a:pt x="312354" y="345091"/>
                    </a:lnTo>
                    <a:cubicBezTo>
                      <a:pt x="312354" y="386512"/>
                      <a:pt x="295899" y="426236"/>
                      <a:pt x="266610" y="455525"/>
                    </a:cubicBezTo>
                    <a:cubicBezTo>
                      <a:pt x="237322" y="484813"/>
                      <a:pt x="197597" y="501268"/>
                      <a:pt x="156177" y="501268"/>
                    </a:cubicBezTo>
                    <a:lnTo>
                      <a:pt x="156177" y="501268"/>
                    </a:lnTo>
                    <a:cubicBezTo>
                      <a:pt x="114756" y="501268"/>
                      <a:pt x="75032" y="484813"/>
                      <a:pt x="45743" y="455525"/>
                    </a:cubicBezTo>
                    <a:cubicBezTo>
                      <a:pt x="16454" y="426236"/>
                      <a:pt x="0" y="386512"/>
                      <a:pt x="0" y="345091"/>
                    </a:cubicBezTo>
                    <a:lnTo>
                      <a:pt x="0" y="156177"/>
                    </a:lnTo>
                    <a:cubicBezTo>
                      <a:pt x="0" y="114756"/>
                      <a:pt x="16454" y="75032"/>
                      <a:pt x="45743" y="45743"/>
                    </a:cubicBezTo>
                    <a:cubicBezTo>
                      <a:pt x="75032" y="16454"/>
                      <a:pt x="114756" y="0"/>
                      <a:pt x="156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2"/>
              <p:cNvSpPr txBox="1"/>
              <p:nvPr/>
            </p:nvSpPr>
            <p:spPr>
              <a:xfrm>
                <a:off x="0" y="-38100"/>
                <a:ext cx="312354" cy="539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12"/>
            <p:cNvSpPr/>
            <p:nvPr/>
          </p:nvSpPr>
          <p:spPr>
            <a:xfrm>
              <a:off x="0" y="894293"/>
              <a:ext cx="2231295" cy="2789118"/>
            </a:xfrm>
            <a:custGeom>
              <a:rect b="b" l="l" r="r" t="t"/>
              <a:pathLst>
                <a:path extrusionOk="0" h="2789118" w="2231295">
                  <a:moveTo>
                    <a:pt x="0" y="0"/>
                  </a:moveTo>
                  <a:lnTo>
                    <a:pt x="2231295" y="0"/>
                  </a:lnTo>
                  <a:lnTo>
                    <a:pt x="2231295" y="2789119"/>
                  </a:lnTo>
                  <a:lnTo>
                    <a:pt x="0" y="27891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70" name="Google Shape;470;p12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Basic midwifery skills are certified through a robust framework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3"/>
          <p:cNvSpPr/>
          <p:nvPr/>
        </p:nvSpPr>
        <p:spPr>
          <a:xfrm>
            <a:off x="9884721" y="2830609"/>
            <a:ext cx="7024295" cy="4907226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3"/>
          <p:cNvSpPr/>
          <p:nvPr/>
        </p:nvSpPr>
        <p:spPr>
          <a:xfrm>
            <a:off x="1225252" y="2827074"/>
            <a:ext cx="7024295" cy="4907226"/>
          </a:xfrm>
          <a:prstGeom prst="roundRect">
            <a:avLst>
              <a:gd fmla="val 16667" name="adj"/>
            </a:avLst>
          </a:prstGeom>
          <a:solidFill>
            <a:srgbClr val="DAE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1" name="Google Shape;481;p13"/>
          <p:cNvCxnSpPr/>
          <p:nvPr/>
        </p:nvCxnSpPr>
        <p:spPr>
          <a:xfrm rot="4625">
            <a:off x="286339" y="1477040"/>
            <a:ext cx="17696869" cy="0"/>
          </a:xfrm>
          <a:prstGeom prst="straightConnector1">
            <a:avLst/>
          </a:prstGeom>
          <a:noFill/>
          <a:ln cap="rnd" cmpd="sng" w="9525">
            <a:solidFill>
              <a:srgbClr val="43B0FF">
                <a:alpha val="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2" name="Google Shape;482;p13"/>
          <p:cNvSpPr txBox="1"/>
          <p:nvPr/>
        </p:nvSpPr>
        <p:spPr>
          <a:xfrm>
            <a:off x="-36708" y="3412107"/>
            <a:ext cx="15644212" cy="11801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899">
              <a:solidFill>
                <a:srgbClr val="595959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483" name="Google Shape;483;p13"/>
          <p:cNvSpPr/>
          <p:nvPr/>
        </p:nvSpPr>
        <p:spPr>
          <a:xfrm>
            <a:off x="3636346" y="3543300"/>
            <a:ext cx="1926206" cy="1624566"/>
          </a:xfrm>
          <a:custGeom>
            <a:rect b="b" l="l" r="r" t="t"/>
            <a:pathLst>
              <a:path extrusionOk="0" h="1576832" w="1709547">
                <a:moveTo>
                  <a:pt x="0" y="270383"/>
                </a:moveTo>
                <a:cubicBezTo>
                  <a:pt x="0" y="121031"/>
                  <a:pt x="121031" y="0"/>
                  <a:pt x="270383" y="0"/>
                </a:cubicBezTo>
                <a:lnTo>
                  <a:pt x="1439164" y="0"/>
                </a:lnTo>
                <a:cubicBezTo>
                  <a:pt x="1588516" y="0"/>
                  <a:pt x="1709547" y="121031"/>
                  <a:pt x="1709547" y="270383"/>
                </a:cubicBezTo>
                <a:lnTo>
                  <a:pt x="1709547" y="1306322"/>
                </a:lnTo>
                <a:cubicBezTo>
                  <a:pt x="1709547" y="1455674"/>
                  <a:pt x="1588516" y="1576705"/>
                  <a:pt x="1439164" y="1576705"/>
                </a:cubicBezTo>
                <a:lnTo>
                  <a:pt x="270383" y="1576705"/>
                </a:lnTo>
                <a:cubicBezTo>
                  <a:pt x="121031" y="1576832"/>
                  <a:pt x="0" y="1455801"/>
                  <a:pt x="0" y="1306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3"/>
          <p:cNvSpPr/>
          <p:nvPr/>
        </p:nvSpPr>
        <p:spPr>
          <a:xfrm>
            <a:off x="12249033" y="3418571"/>
            <a:ext cx="1905001" cy="1738966"/>
          </a:xfrm>
          <a:custGeom>
            <a:rect b="b" l="l" r="r" t="t"/>
            <a:pathLst>
              <a:path extrusionOk="0" h="1576832" w="1637030">
                <a:moveTo>
                  <a:pt x="0" y="270383"/>
                </a:moveTo>
                <a:cubicBezTo>
                  <a:pt x="0" y="121031"/>
                  <a:pt x="121031" y="0"/>
                  <a:pt x="270383" y="0"/>
                </a:cubicBezTo>
                <a:lnTo>
                  <a:pt x="1366647" y="0"/>
                </a:lnTo>
                <a:cubicBezTo>
                  <a:pt x="1515999" y="0"/>
                  <a:pt x="1637030" y="121031"/>
                  <a:pt x="1637030" y="270383"/>
                </a:cubicBezTo>
                <a:lnTo>
                  <a:pt x="1637030" y="1306322"/>
                </a:lnTo>
                <a:cubicBezTo>
                  <a:pt x="1637030" y="1455674"/>
                  <a:pt x="1515999" y="1576705"/>
                  <a:pt x="1366647" y="1576705"/>
                </a:cubicBezTo>
                <a:lnTo>
                  <a:pt x="270383" y="1576705"/>
                </a:lnTo>
                <a:cubicBezTo>
                  <a:pt x="121031" y="1576832"/>
                  <a:pt x="0" y="1455801"/>
                  <a:pt x="0" y="1306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13"/>
          <p:cNvCxnSpPr/>
          <p:nvPr/>
        </p:nvCxnSpPr>
        <p:spPr>
          <a:xfrm>
            <a:off x="9064108" y="3027175"/>
            <a:ext cx="3025" cy="4507023"/>
          </a:xfrm>
          <a:prstGeom prst="straightConnector1">
            <a:avLst/>
          </a:prstGeom>
          <a:noFill/>
          <a:ln cap="rnd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6" name="Google Shape;486;p13"/>
          <p:cNvSpPr txBox="1"/>
          <p:nvPr/>
        </p:nvSpPr>
        <p:spPr>
          <a:xfrm>
            <a:off x="2566219" y="2030429"/>
            <a:ext cx="434235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 u="none" strike="noStrike">
                <a:solidFill>
                  <a:srgbClr val="005C73"/>
                </a:solidFill>
                <a:latin typeface="Noto Sans"/>
                <a:ea typeface="Noto Sans"/>
                <a:cs typeface="Noto Sans"/>
                <a:sym typeface="Noto Sans"/>
              </a:rPr>
              <a:t>Computer-Based Test</a:t>
            </a:r>
            <a:endParaRPr/>
          </a:p>
        </p:txBody>
      </p:sp>
      <p:sp>
        <p:nvSpPr>
          <p:cNvPr id="487" name="Google Shape;487;p13"/>
          <p:cNvSpPr txBox="1"/>
          <p:nvPr/>
        </p:nvSpPr>
        <p:spPr>
          <a:xfrm>
            <a:off x="11732482" y="2030429"/>
            <a:ext cx="336418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5C73"/>
                </a:solidFill>
                <a:latin typeface="Noto Sans"/>
                <a:ea typeface="Noto Sans"/>
                <a:cs typeface="Noto Sans"/>
                <a:sym typeface="Noto Sans"/>
              </a:rPr>
              <a:t>Skill Assessment</a:t>
            </a:r>
            <a:endParaRPr/>
          </a:p>
        </p:txBody>
      </p:sp>
      <p:sp>
        <p:nvSpPr>
          <p:cNvPr id="488" name="Google Shape;488;p13"/>
          <p:cNvSpPr txBox="1"/>
          <p:nvPr/>
        </p:nvSpPr>
        <p:spPr>
          <a:xfrm>
            <a:off x="1689399" y="5872735"/>
            <a:ext cx="6095999" cy="1256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 strike="noStrike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90 Multiple Choice Questions</a:t>
            </a:r>
            <a:endParaRPr/>
          </a:p>
          <a:p>
            <a:pPr indent="0" lvl="0" marL="0" marR="0" rtl="0" algn="ctr">
              <a:lnSpc>
                <a:spcPct val="119958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 u="none" strike="noStrike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90 minutes</a:t>
            </a:r>
            <a:endParaRPr/>
          </a:p>
          <a:p>
            <a:pPr indent="0" lvl="0" marL="0" marR="0" rtl="0" algn="ctr">
              <a:lnSpc>
                <a:spcPct val="119958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 u="none" strike="noStrike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Auto-proctored and digitally scored</a:t>
            </a:r>
            <a:endParaRPr/>
          </a:p>
        </p:txBody>
      </p:sp>
      <p:grpSp>
        <p:nvGrpSpPr>
          <p:cNvPr id="489" name="Google Shape;489;p13"/>
          <p:cNvGrpSpPr/>
          <p:nvPr/>
        </p:nvGrpSpPr>
        <p:grpSpPr>
          <a:xfrm>
            <a:off x="1446782" y="8243242"/>
            <a:ext cx="15234651" cy="1201026"/>
            <a:chOff x="0" y="-9525"/>
            <a:chExt cx="23579901" cy="1858925"/>
          </a:xfrm>
        </p:grpSpPr>
        <p:sp>
          <p:nvSpPr>
            <p:cNvPr id="490" name="Google Shape;490;p13"/>
            <p:cNvSpPr/>
            <p:nvPr/>
          </p:nvSpPr>
          <p:spPr>
            <a:xfrm>
              <a:off x="15495" y="9525"/>
              <a:ext cx="23538552" cy="1823974"/>
            </a:xfrm>
            <a:custGeom>
              <a:rect b="b" l="l" r="r" t="t"/>
              <a:pathLst>
                <a:path extrusionOk="0" h="1823974" w="23538552">
                  <a:moveTo>
                    <a:pt x="0" y="137414"/>
                  </a:moveTo>
                  <a:cubicBezTo>
                    <a:pt x="0" y="61595"/>
                    <a:pt x="101444" y="0"/>
                    <a:pt x="226440" y="0"/>
                  </a:cubicBezTo>
                  <a:lnTo>
                    <a:pt x="23312114" y="0"/>
                  </a:lnTo>
                  <a:cubicBezTo>
                    <a:pt x="23437111" y="0"/>
                    <a:pt x="23538553" y="61595"/>
                    <a:pt x="23538553" y="137414"/>
                  </a:cubicBezTo>
                  <a:lnTo>
                    <a:pt x="23538553" y="1686560"/>
                  </a:lnTo>
                  <a:cubicBezTo>
                    <a:pt x="23538553" y="1762506"/>
                    <a:pt x="23437111" y="1823974"/>
                    <a:pt x="23312114" y="1823974"/>
                  </a:cubicBezTo>
                  <a:lnTo>
                    <a:pt x="226440" y="1823974"/>
                  </a:lnTo>
                  <a:cubicBezTo>
                    <a:pt x="101444" y="1823974"/>
                    <a:pt x="0" y="1762379"/>
                    <a:pt x="0" y="16865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0" y="0"/>
              <a:ext cx="23569543" cy="1843024"/>
            </a:xfrm>
            <a:custGeom>
              <a:rect b="b" l="l" r="r" t="t"/>
              <a:pathLst>
                <a:path extrusionOk="0" h="1843024" w="23569543">
                  <a:moveTo>
                    <a:pt x="0" y="146939"/>
                  </a:moveTo>
                  <a:cubicBezTo>
                    <a:pt x="0" y="65659"/>
                    <a:pt x="108468" y="0"/>
                    <a:pt x="241935" y="0"/>
                  </a:cubicBezTo>
                  <a:lnTo>
                    <a:pt x="23327609" y="0"/>
                  </a:lnTo>
                  <a:lnTo>
                    <a:pt x="23327609" y="9525"/>
                  </a:lnTo>
                  <a:lnTo>
                    <a:pt x="23327609" y="0"/>
                  </a:lnTo>
                  <a:cubicBezTo>
                    <a:pt x="23461075" y="0"/>
                    <a:pt x="23569543" y="65659"/>
                    <a:pt x="23569543" y="146939"/>
                  </a:cubicBezTo>
                  <a:lnTo>
                    <a:pt x="23554048" y="146939"/>
                  </a:lnTo>
                  <a:lnTo>
                    <a:pt x="23569543" y="146939"/>
                  </a:lnTo>
                  <a:lnTo>
                    <a:pt x="23569543" y="1696085"/>
                  </a:lnTo>
                  <a:lnTo>
                    <a:pt x="23554048" y="1696085"/>
                  </a:lnTo>
                  <a:lnTo>
                    <a:pt x="23569543" y="1696085"/>
                  </a:lnTo>
                  <a:cubicBezTo>
                    <a:pt x="23569543" y="1777365"/>
                    <a:pt x="23461075" y="1843024"/>
                    <a:pt x="23327609" y="1843024"/>
                  </a:cubicBezTo>
                  <a:lnTo>
                    <a:pt x="23327609" y="1833499"/>
                  </a:lnTo>
                  <a:lnTo>
                    <a:pt x="23327609" y="1843024"/>
                  </a:lnTo>
                  <a:lnTo>
                    <a:pt x="241935" y="1843024"/>
                  </a:lnTo>
                  <a:lnTo>
                    <a:pt x="241935" y="1833499"/>
                  </a:lnTo>
                  <a:lnTo>
                    <a:pt x="241935" y="1843024"/>
                  </a:lnTo>
                  <a:cubicBezTo>
                    <a:pt x="108468" y="1843024"/>
                    <a:pt x="0" y="1777365"/>
                    <a:pt x="0" y="1696085"/>
                  </a:cubicBezTo>
                  <a:lnTo>
                    <a:pt x="0" y="146939"/>
                  </a:lnTo>
                  <a:lnTo>
                    <a:pt x="15495" y="146939"/>
                  </a:lnTo>
                  <a:lnTo>
                    <a:pt x="0" y="146939"/>
                  </a:lnTo>
                  <a:moveTo>
                    <a:pt x="30991" y="146939"/>
                  </a:moveTo>
                  <a:lnTo>
                    <a:pt x="30991" y="1696085"/>
                  </a:lnTo>
                  <a:lnTo>
                    <a:pt x="15495" y="1696085"/>
                  </a:lnTo>
                  <a:lnTo>
                    <a:pt x="30991" y="1696085"/>
                  </a:lnTo>
                  <a:cubicBezTo>
                    <a:pt x="30991" y="1766697"/>
                    <a:pt x="125203" y="1823974"/>
                    <a:pt x="241935" y="1823974"/>
                  </a:cubicBezTo>
                  <a:lnTo>
                    <a:pt x="23327609" y="1823974"/>
                  </a:lnTo>
                  <a:cubicBezTo>
                    <a:pt x="23444341" y="1823974"/>
                    <a:pt x="23538552" y="1766570"/>
                    <a:pt x="23538552" y="1696085"/>
                  </a:cubicBezTo>
                  <a:lnTo>
                    <a:pt x="23538552" y="146939"/>
                  </a:lnTo>
                  <a:cubicBezTo>
                    <a:pt x="23538552" y="76327"/>
                    <a:pt x="23444341" y="19050"/>
                    <a:pt x="23327609" y="19050"/>
                  </a:cubicBezTo>
                  <a:lnTo>
                    <a:pt x="241935" y="19050"/>
                  </a:lnTo>
                  <a:lnTo>
                    <a:pt x="241935" y="9525"/>
                  </a:lnTo>
                  <a:lnTo>
                    <a:pt x="241935" y="19050"/>
                  </a:lnTo>
                  <a:cubicBezTo>
                    <a:pt x="125203" y="19050"/>
                    <a:pt x="30991" y="76454"/>
                    <a:pt x="30991" y="14693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3"/>
            <p:cNvSpPr txBox="1"/>
            <p:nvPr/>
          </p:nvSpPr>
          <p:spPr>
            <a:xfrm>
              <a:off x="0" y="-9525"/>
              <a:ext cx="23579901" cy="1858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4100" lIns="164100" spcFirstLastPara="1" rIns="164100" wrap="square" tIns="164100">
              <a:noAutofit/>
            </a:bodyPr>
            <a:lstStyle/>
            <a:p>
              <a:pPr indent="0" lvl="0" marL="0" marR="0" rtl="0" algn="ctr">
                <a:lnSpc>
                  <a:spcPct val="11999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11">
                  <a:solidFill>
                    <a:srgbClr val="005C73"/>
                  </a:solidFill>
                  <a:latin typeface="Noto Sans"/>
                  <a:ea typeface="Noto Sans"/>
                  <a:cs typeface="Noto Sans"/>
                  <a:sym typeface="Noto Sans"/>
                </a:rPr>
                <a:t>Remote Proctoring &amp; Evaluation </a:t>
              </a:r>
              <a:r>
                <a:rPr lang="en-US" sz="2711">
                  <a:solidFill>
                    <a:srgbClr val="005C73"/>
                  </a:solidFill>
                  <a:latin typeface="Noto Sans"/>
                  <a:ea typeface="Noto Sans"/>
                  <a:cs typeface="Noto Sans"/>
                  <a:sym typeface="Noto Sans"/>
                </a:rPr>
                <a:t>mechanism enables standardized and fair assessments</a:t>
              </a:r>
              <a:endParaRPr/>
            </a:p>
          </p:txBody>
        </p:sp>
      </p:grpSp>
      <p:sp>
        <p:nvSpPr>
          <p:cNvPr id="493" name="Google Shape;493;p13"/>
          <p:cNvSpPr txBox="1"/>
          <p:nvPr/>
        </p:nvSpPr>
        <p:spPr>
          <a:xfrm>
            <a:off x="10067825" y="5872735"/>
            <a:ext cx="66935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none" strike="noStrike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18 Procedures; 8 stations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 u="none" strike="noStrike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20 minutes/ station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US" sz="2400" u="none" strike="noStrike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Remote evaluation by trained assessors</a:t>
            </a:r>
            <a:endParaRPr/>
          </a:p>
        </p:txBody>
      </p:sp>
      <p:pic>
        <p:nvPicPr>
          <p:cNvPr id="494" name="Google Shape;4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0851" y="3484775"/>
            <a:ext cx="1531115" cy="153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1658" y="3566778"/>
            <a:ext cx="1640630" cy="164063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3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3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sp>
        <p:nvSpPr>
          <p:cNvPr id="498" name="Google Shape;498;p13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Each nurse undergoes two rigorous rounds of assessment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7" name="Google Shape;507;p14"/>
          <p:cNvCxnSpPr/>
          <p:nvPr/>
        </p:nvCxnSpPr>
        <p:spPr>
          <a:xfrm rot="5394568">
            <a:off x="1180423" y="5143500"/>
            <a:ext cx="9042193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8" name="Google Shape;508;p14"/>
          <p:cNvSpPr/>
          <p:nvPr/>
        </p:nvSpPr>
        <p:spPr>
          <a:xfrm>
            <a:off x="6119022" y="4627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4"/>
          <p:cNvSpPr txBox="1"/>
          <p:nvPr/>
        </p:nvSpPr>
        <p:spPr>
          <a:xfrm>
            <a:off x="7543800" y="4732535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Competency Certification – A Step Towards Solutions</a:t>
            </a:r>
            <a:endParaRPr/>
          </a:p>
        </p:txBody>
      </p:sp>
      <p:cxnSp>
        <p:nvCxnSpPr>
          <p:cNvPr id="510" name="Google Shape;510;p14"/>
          <p:cNvCxnSpPr/>
          <p:nvPr/>
        </p:nvCxnSpPr>
        <p:spPr>
          <a:xfrm>
            <a:off x="6119019" y="43672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1" name="Google Shape;511;p14"/>
          <p:cNvCxnSpPr/>
          <p:nvPr/>
        </p:nvCxnSpPr>
        <p:spPr>
          <a:xfrm>
            <a:off x="6119019" y="61960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2" name="Google Shape;512;p14"/>
          <p:cNvCxnSpPr/>
          <p:nvPr/>
        </p:nvCxnSpPr>
        <p:spPr>
          <a:xfrm>
            <a:off x="6119019" y="79486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3" name="Google Shape;513;p14"/>
          <p:cNvSpPr txBox="1"/>
          <p:nvPr/>
        </p:nvSpPr>
        <p:spPr>
          <a:xfrm>
            <a:off x="7561408" y="6660041"/>
            <a:ext cx="8920016" cy="946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Inside the Certification Centre </a:t>
            </a:r>
            <a:endParaRPr/>
          </a:p>
        </p:txBody>
      </p:sp>
      <p:sp>
        <p:nvSpPr>
          <p:cNvPr id="514" name="Google Shape;514;p14"/>
          <p:cNvSpPr/>
          <p:nvPr/>
        </p:nvSpPr>
        <p:spPr>
          <a:xfrm>
            <a:off x="6119022" y="6532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4"/>
          <p:cNvSpPr txBox="1"/>
          <p:nvPr/>
        </p:nvSpPr>
        <p:spPr>
          <a:xfrm>
            <a:off x="7586808" y="8084865"/>
            <a:ext cx="7167416" cy="1554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Why Hire Certified Nurses</a:t>
            </a:r>
            <a:endParaRPr/>
          </a:p>
        </p:txBody>
      </p:sp>
      <p:sp>
        <p:nvSpPr>
          <p:cNvPr id="516" name="Google Shape;516;p14"/>
          <p:cNvSpPr/>
          <p:nvPr/>
        </p:nvSpPr>
        <p:spPr>
          <a:xfrm>
            <a:off x="6119019" y="8279067"/>
            <a:ext cx="1201674" cy="1201770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4"/>
          <p:cNvSpPr/>
          <p:nvPr/>
        </p:nvSpPr>
        <p:spPr>
          <a:xfrm>
            <a:off x="6397021" y="6859960"/>
            <a:ext cx="600428" cy="645740"/>
          </a:xfrm>
          <a:custGeom>
            <a:rect b="b" l="l" r="r" t="t"/>
            <a:pathLst>
              <a:path extrusionOk="0" h="645740" w="645740">
                <a:moveTo>
                  <a:pt x="0" y="0"/>
                </a:moveTo>
                <a:lnTo>
                  <a:pt x="645740" y="0"/>
                </a:lnTo>
                <a:lnTo>
                  <a:pt x="645740" y="645740"/>
                </a:lnTo>
                <a:lnTo>
                  <a:pt x="0" y="645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8" name="Google Shape;518;p14"/>
          <p:cNvSpPr txBox="1"/>
          <p:nvPr/>
        </p:nvSpPr>
        <p:spPr>
          <a:xfrm>
            <a:off x="7597316" y="922307"/>
            <a:ext cx="10105704" cy="1187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About the Mission </a:t>
            </a:r>
            <a:endParaRPr sz="2799">
              <a:solidFill>
                <a:srgbClr val="5C5E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519" name="Google Shape;519;p14"/>
          <p:cNvSpPr/>
          <p:nvPr/>
        </p:nvSpPr>
        <p:spPr>
          <a:xfrm>
            <a:off x="6119021" y="958585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4"/>
          <p:cNvSpPr/>
          <p:nvPr/>
        </p:nvSpPr>
        <p:spPr>
          <a:xfrm>
            <a:off x="6397021" y="1203177"/>
            <a:ext cx="734727" cy="734727"/>
          </a:xfrm>
          <a:custGeom>
            <a:rect b="b" l="l" r="r" t="t"/>
            <a:pathLst>
              <a:path extrusionOk="0" h="734727" w="734727">
                <a:moveTo>
                  <a:pt x="0" y="0"/>
                </a:moveTo>
                <a:lnTo>
                  <a:pt x="734727" y="0"/>
                </a:lnTo>
                <a:lnTo>
                  <a:pt x="734727" y="734727"/>
                </a:lnTo>
                <a:lnTo>
                  <a:pt x="0" y="734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1" name="Google Shape;521;p14"/>
          <p:cNvSpPr/>
          <p:nvPr/>
        </p:nvSpPr>
        <p:spPr>
          <a:xfrm>
            <a:off x="6400800" y="4931005"/>
            <a:ext cx="628911" cy="676372"/>
          </a:xfrm>
          <a:custGeom>
            <a:rect b="b" l="l" r="r" t="t"/>
            <a:pathLst>
              <a:path extrusionOk="0" h="676372" w="676372">
                <a:moveTo>
                  <a:pt x="0" y="0"/>
                </a:moveTo>
                <a:lnTo>
                  <a:pt x="676372" y="0"/>
                </a:lnTo>
                <a:lnTo>
                  <a:pt x="676372" y="676373"/>
                </a:lnTo>
                <a:lnTo>
                  <a:pt x="0" y="67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2" name="Google Shape;522;p14"/>
          <p:cNvSpPr/>
          <p:nvPr/>
        </p:nvSpPr>
        <p:spPr>
          <a:xfrm>
            <a:off x="6256767" y="8428390"/>
            <a:ext cx="861260" cy="903098"/>
          </a:xfrm>
          <a:custGeom>
            <a:rect b="b" l="l" r="r" t="t"/>
            <a:pathLst>
              <a:path extrusionOk="0" h="903098" w="926255">
                <a:moveTo>
                  <a:pt x="0" y="0"/>
                </a:moveTo>
                <a:lnTo>
                  <a:pt x="926254" y="0"/>
                </a:lnTo>
                <a:lnTo>
                  <a:pt x="926254" y="903099"/>
                </a:lnTo>
                <a:lnTo>
                  <a:pt x="0" y="903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23" name="Google Shape;523;p14"/>
          <p:cNvCxnSpPr/>
          <p:nvPr/>
        </p:nvCxnSpPr>
        <p:spPr>
          <a:xfrm>
            <a:off x="6089670" y="2476500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4" name="Google Shape;524;p14"/>
          <p:cNvSpPr txBox="1"/>
          <p:nvPr/>
        </p:nvSpPr>
        <p:spPr>
          <a:xfrm>
            <a:off x="7452377" y="2857500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Systemic Gaps Affecting Nursing Quality</a:t>
            </a:r>
            <a:endParaRPr/>
          </a:p>
        </p:txBody>
      </p:sp>
      <p:sp>
        <p:nvSpPr>
          <p:cNvPr id="525" name="Google Shape;525;p14"/>
          <p:cNvSpPr/>
          <p:nvPr/>
        </p:nvSpPr>
        <p:spPr>
          <a:xfrm>
            <a:off x="6069619" y="2766910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0486" y="2979935"/>
            <a:ext cx="834393" cy="834393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14"/>
          <p:cNvSpPr/>
          <p:nvPr/>
        </p:nvSpPr>
        <p:spPr>
          <a:xfrm>
            <a:off x="5986175" y="8269681"/>
            <a:ext cx="11844626" cy="1394909"/>
          </a:xfrm>
          <a:custGeom>
            <a:rect b="b" l="l" r="r" t="t"/>
            <a:pathLst>
              <a:path extrusionOk="0" h="1996522" w="16054705">
                <a:moveTo>
                  <a:pt x="0" y="0"/>
                </a:moveTo>
                <a:lnTo>
                  <a:pt x="16054705" y="0"/>
                </a:lnTo>
                <a:lnTo>
                  <a:pt x="16054705" y="1996522"/>
                </a:lnTo>
                <a:lnTo>
                  <a:pt x="0" y="1996522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</p:sp>
      <p:sp>
        <p:nvSpPr>
          <p:cNvPr id="528" name="Google Shape;528;p14"/>
          <p:cNvSpPr/>
          <p:nvPr/>
        </p:nvSpPr>
        <p:spPr>
          <a:xfrm>
            <a:off x="5963872" y="553014"/>
            <a:ext cx="11840345" cy="5320731"/>
          </a:xfrm>
          <a:custGeom>
            <a:rect b="b" l="l" r="r" t="t"/>
            <a:pathLst>
              <a:path extrusionOk="0" h="1996522" w="16054705">
                <a:moveTo>
                  <a:pt x="0" y="0"/>
                </a:moveTo>
                <a:lnTo>
                  <a:pt x="16054705" y="0"/>
                </a:lnTo>
                <a:lnTo>
                  <a:pt x="16054705" y="1996522"/>
                </a:lnTo>
                <a:lnTo>
                  <a:pt x="0" y="1996522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</p:sp>
      <p:sp>
        <p:nvSpPr>
          <p:cNvPr id="529" name="Google Shape;529;p14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4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9" name="Google Shape;539;p15"/>
          <p:cNvCxnSpPr/>
          <p:nvPr/>
        </p:nvCxnSpPr>
        <p:spPr>
          <a:xfrm rot="4625">
            <a:off x="295566" y="1477040"/>
            <a:ext cx="17696869" cy="0"/>
          </a:xfrm>
          <a:prstGeom prst="straightConnector1">
            <a:avLst/>
          </a:prstGeom>
          <a:noFill/>
          <a:ln cap="rnd" cmpd="sng" w="9525">
            <a:solidFill>
              <a:srgbClr val="43B0FF">
                <a:alpha val="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0" name="Google Shape;540;p15"/>
          <p:cNvSpPr/>
          <p:nvPr/>
        </p:nvSpPr>
        <p:spPr>
          <a:xfrm>
            <a:off x="1028700" y="2171700"/>
            <a:ext cx="7629739" cy="5208538"/>
          </a:xfrm>
          <a:custGeom>
            <a:rect b="b" l="l" r="r" t="t"/>
            <a:pathLst>
              <a:path extrusionOk="0" h="5208538" w="7629739">
                <a:moveTo>
                  <a:pt x="0" y="0"/>
                </a:moveTo>
                <a:lnTo>
                  <a:pt x="7629739" y="0"/>
                </a:lnTo>
                <a:lnTo>
                  <a:pt x="7629739" y="5208538"/>
                </a:lnTo>
                <a:lnTo>
                  <a:pt x="0" y="5208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63" l="-24056" r="-1016" t="-595"/>
            </a:stretch>
          </a:blipFill>
          <a:ln cap="rnd" cmpd="sng" w="38100">
            <a:solidFill>
              <a:srgbClr val="0087A7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p15"/>
          <p:cNvSpPr/>
          <p:nvPr/>
        </p:nvSpPr>
        <p:spPr>
          <a:xfrm>
            <a:off x="9321689" y="2171700"/>
            <a:ext cx="7561413" cy="5208538"/>
          </a:xfrm>
          <a:custGeom>
            <a:rect b="b" l="l" r="r" t="t"/>
            <a:pathLst>
              <a:path extrusionOk="0" h="5208538" w="7561413">
                <a:moveTo>
                  <a:pt x="0" y="0"/>
                </a:moveTo>
                <a:lnTo>
                  <a:pt x="7561412" y="0"/>
                </a:lnTo>
                <a:lnTo>
                  <a:pt x="7561412" y="5208538"/>
                </a:lnTo>
                <a:lnTo>
                  <a:pt x="0" y="5208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2532" r="-18671" t="0"/>
            </a:stretch>
          </a:blipFill>
          <a:ln cap="rnd" cmpd="sng" w="38100">
            <a:solidFill>
              <a:srgbClr val="0087A7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p15"/>
          <p:cNvSpPr txBox="1"/>
          <p:nvPr/>
        </p:nvSpPr>
        <p:spPr>
          <a:xfrm>
            <a:off x="2315947" y="7923163"/>
            <a:ext cx="5055245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5C73"/>
                </a:solidFill>
                <a:latin typeface="Noto Sans"/>
                <a:ea typeface="Noto Sans"/>
                <a:cs typeface="Noto Sans"/>
                <a:sym typeface="Noto Sans"/>
              </a:rPr>
              <a:t>Reception / Waiting Area</a:t>
            </a:r>
            <a:endParaRPr/>
          </a:p>
        </p:txBody>
      </p:sp>
      <p:sp>
        <p:nvSpPr>
          <p:cNvPr id="543" name="Google Shape;543;p15"/>
          <p:cNvSpPr txBox="1"/>
          <p:nvPr/>
        </p:nvSpPr>
        <p:spPr>
          <a:xfrm>
            <a:off x="10188266" y="7923163"/>
            <a:ext cx="5828258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5C73"/>
                </a:solidFill>
                <a:latin typeface="Noto Sans"/>
                <a:ea typeface="Noto Sans"/>
                <a:cs typeface="Noto Sans"/>
                <a:sym typeface="Noto Sans"/>
              </a:rPr>
              <a:t>Computer-Based Testing Lab</a:t>
            </a:r>
            <a:endParaRPr/>
          </a:p>
        </p:txBody>
      </p:sp>
      <p:sp>
        <p:nvSpPr>
          <p:cNvPr id="544" name="Google Shape;544;p15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sp>
        <p:nvSpPr>
          <p:cNvPr id="546" name="Google Shape;546;p15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Here’s a glimpse of first certification centre in action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5" name="Google Shape;555;p16"/>
          <p:cNvCxnSpPr/>
          <p:nvPr/>
        </p:nvCxnSpPr>
        <p:spPr>
          <a:xfrm rot="4625">
            <a:off x="295566" y="1477040"/>
            <a:ext cx="17696869" cy="0"/>
          </a:xfrm>
          <a:prstGeom prst="straightConnector1">
            <a:avLst/>
          </a:prstGeom>
          <a:noFill/>
          <a:ln cap="rnd" cmpd="sng" w="9525">
            <a:solidFill>
              <a:srgbClr val="43B0FF">
                <a:alpha val="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6" name="Google Shape;556;p16"/>
          <p:cNvSpPr/>
          <p:nvPr/>
        </p:nvSpPr>
        <p:spPr>
          <a:xfrm>
            <a:off x="11585940" y="2315776"/>
            <a:ext cx="5297162" cy="5769843"/>
          </a:xfrm>
          <a:custGeom>
            <a:rect b="b" l="l" r="r" t="t"/>
            <a:pathLst>
              <a:path extrusionOk="0" h="5769843" w="5297162">
                <a:moveTo>
                  <a:pt x="0" y="0"/>
                </a:moveTo>
                <a:lnTo>
                  <a:pt x="5297161" y="0"/>
                </a:lnTo>
                <a:lnTo>
                  <a:pt x="5297161" y="5769842"/>
                </a:lnTo>
                <a:lnTo>
                  <a:pt x="0" y="5769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8152" r="-15225" t="0"/>
            </a:stretch>
          </a:blipFill>
          <a:ln cap="rnd" cmpd="sng" w="38100">
            <a:solidFill>
              <a:srgbClr val="0087A7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7" name="Google Shape;557;p16"/>
          <p:cNvSpPr/>
          <p:nvPr/>
        </p:nvSpPr>
        <p:spPr>
          <a:xfrm>
            <a:off x="1079713" y="2315776"/>
            <a:ext cx="4962610" cy="5769843"/>
          </a:xfrm>
          <a:custGeom>
            <a:rect b="b" l="l" r="r" t="t"/>
            <a:pathLst>
              <a:path extrusionOk="0" h="5769843" w="4962610">
                <a:moveTo>
                  <a:pt x="0" y="0"/>
                </a:moveTo>
                <a:lnTo>
                  <a:pt x="4962610" y="0"/>
                </a:lnTo>
                <a:lnTo>
                  <a:pt x="4962610" y="5769842"/>
                </a:lnTo>
                <a:lnTo>
                  <a:pt x="0" y="5769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7259" r="-17242" t="0"/>
            </a:stretch>
          </a:blipFill>
          <a:ln cap="rnd" cmpd="sng" w="38100">
            <a:solidFill>
              <a:srgbClr val="0087A7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p16"/>
          <p:cNvSpPr/>
          <p:nvPr/>
        </p:nvSpPr>
        <p:spPr>
          <a:xfrm>
            <a:off x="6610733" y="2315776"/>
            <a:ext cx="4406797" cy="5769843"/>
          </a:xfrm>
          <a:custGeom>
            <a:rect b="b" l="l" r="r" t="t"/>
            <a:pathLst>
              <a:path extrusionOk="0" h="5769843" w="4406797">
                <a:moveTo>
                  <a:pt x="0" y="0"/>
                </a:moveTo>
                <a:lnTo>
                  <a:pt x="4406797" y="0"/>
                </a:lnTo>
                <a:lnTo>
                  <a:pt x="4406797" y="5769842"/>
                </a:lnTo>
                <a:lnTo>
                  <a:pt x="0" y="5769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589" l="-38085" r="-63519" t="0"/>
            </a:stretch>
          </a:blipFill>
          <a:ln cap="rnd" cmpd="sng" w="38100">
            <a:solidFill>
              <a:srgbClr val="0087A7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9" name="Google Shape;559;p16"/>
          <p:cNvSpPr txBox="1"/>
          <p:nvPr/>
        </p:nvSpPr>
        <p:spPr>
          <a:xfrm>
            <a:off x="6534640" y="8467725"/>
            <a:ext cx="4843314" cy="48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99">
                <a:solidFill>
                  <a:srgbClr val="005C73"/>
                </a:solidFill>
                <a:latin typeface="Noto Sans"/>
                <a:ea typeface="Noto Sans"/>
                <a:cs typeface="Noto Sans"/>
                <a:sym typeface="Noto Sans"/>
              </a:rPr>
              <a:t>Skill-Based Testing Labs</a:t>
            </a:r>
            <a:endParaRPr/>
          </a:p>
        </p:txBody>
      </p:sp>
      <p:sp>
        <p:nvSpPr>
          <p:cNvPr id="560" name="Google Shape;560;p16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6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sp>
        <p:nvSpPr>
          <p:cNvPr id="562" name="Google Shape;562;p16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Here’s a glimpse of first certification centre in action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1" name="Google Shape;571;p17"/>
          <p:cNvCxnSpPr/>
          <p:nvPr/>
        </p:nvCxnSpPr>
        <p:spPr>
          <a:xfrm rot="5394568">
            <a:off x="1180423" y="5143500"/>
            <a:ext cx="9042193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2" name="Google Shape;572;p17"/>
          <p:cNvSpPr/>
          <p:nvPr/>
        </p:nvSpPr>
        <p:spPr>
          <a:xfrm>
            <a:off x="6119022" y="4627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7"/>
          <p:cNvSpPr txBox="1"/>
          <p:nvPr/>
        </p:nvSpPr>
        <p:spPr>
          <a:xfrm>
            <a:off x="7543800" y="4732535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Competency Certification – A Step Towards Solutions</a:t>
            </a:r>
            <a:endParaRPr/>
          </a:p>
        </p:txBody>
      </p:sp>
      <p:cxnSp>
        <p:nvCxnSpPr>
          <p:cNvPr id="574" name="Google Shape;574;p17"/>
          <p:cNvCxnSpPr/>
          <p:nvPr/>
        </p:nvCxnSpPr>
        <p:spPr>
          <a:xfrm>
            <a:off x="6119019" y="43672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5" name="Google Shape;575;p17"/>
          <p:cNvCxnSpPr/>
          <p:nvPr/>
        </p:nvCxnSpPr>
        <p:spPr>
          <a:xfrm>
            <a:off x="6119019" y="61960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17"/>
          <p:cNvCxnSpPr/>
          <p:nvPr/>
        </p:nvCxnSpPr>
        <p:spPr>
          <a:xfrm>
            <a:off x="6119019" y="79486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7" name="Google Shape;577;p17"/>
          <p:cNvSpPr txBox="1"/>
          <p:nvPr/>
        </p:nvSpPr>
        <p:spPr>
          <a:xfrm>
            <a:off x="7561408" y="6660041"/>
            <a:ext cx="8920016" cy="946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Inside the Certification Centre </a:t>
            </a:r>
            <a:endParaRPr/>
          </a:p>
        </p:txBody>
      </p:sp>
      <p:sp>
        <p:nvSpPr>
          <p:cNvPr id="578" name="Google Shape;578;p17"/>
          <p:cNvSpPr/>
          <p:nvPr/>
        </p:nvSpPr>
        <p:spPr>
          <a:xfrm>
            <a:off x="6119022" y="6532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17"/>
          <p:cNvSpPr txBox="1"/>
          <p:nvPr/>
        </p:nvSpPr>
        <p:spPr>
          <a:xfrm>
            <a:off x="7586808" y="8084865"/>
            <a:ext cx="7167416" cy="1554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Why Hire Certified Nurses</a:t>
            </a:r>
            <a:endParaRPr/>
          </a:p>
        </p:txBody>
      </p:sp>
      <p:sp>
        <p:nvSpPr>
          <p:cNvPr id="580" name="Google Shape;580;p17"/>
          <p:cNvSpPr/>
          <p:nvPr/>
        </p:nvSpPr>
        <p:spPr>
          <a:xfrm>
            <a:off x="6119019" y="8279067"/>
            <a:ext cx="1201674" cy="1201770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7"/>
          <p:cNvSpPr/>
          <p:nvPr/>
        </p:nvSpPr>
        <p:spPr>
          <a:xfrm>
            <a:off x="6397021" y="6859960"/>
            <a:ext cx="600428" cy="645740"/>
          </a:xfrm>
          <a:custGeom>
            <a:rect b="b" l="l" r="r" t="t"/>
            <a:pathLst>
              <a:path extrusionOk="0" h="645740" w="645740">
                <a:moveTo>
                  <a:pt x="0" y="0"/>
                </a:moveTo>
                <a:lnTo>
                  <a:pt x="645740" y="0"/>
                </a:lnTo>
                <a:lnTo>
                  <a:pt x="645740" y="645740"/>
                </a:lnTo>
                <a:lnTo>
                  <a:pt x="0" y="645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2" name="Google Shape;582;p17"/>
          <p:cNvSpPr txBox="1"/>
          <p:nvPr/>
        </p:nvSpPr>
        <p:spPr>
          <a:xfrm>
            <a:off x="7597316" y="922307"/>
            <a:ext cx="10105704" cy="1187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About the Mission </a:t>
            </a:r>
            <a:endParaRPr sz="2799">
              <a:solidFill>
                <a:srgbClr val="5C5E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583" name="Google Shape;583;p17"/>
          <p:cNvSpPr/>
          <p:nvPr/>
        </p:nvSpPr>
        <p:spPr>
          <a:xfrm>
            <a:off x="6119021" y="958585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7"/>
          <p:cNvSpPr/>
          <p:nvPr/>
        </p:nvSpPr>
        <p:spPr>
          <a:xfrm>
            <a:off x="6397021" y="1203177"/>
            <a:ext cx="734727" cy="734727"/>
          </a:xfrm>
          <a:custGeom>
            <a:rect b="b" l="l" r="r" t="t"/>
            <a:pathLst>
              <a:path extrusionOk="0" h="734727" w="734727">
                <a:moveTo>
                  <a:pt x="0" y="0"/>
                </a:moveTo>
                <a:lnTo>
                  <a:pt x="734727" y="0"/>
                </a:lnTo>
                <a:lnTo>
                  <a:pt x="734727" y="734727"/>
                </a:lnTo>
                <a:lnTo>
                  <a:pt x="0" y="734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5" name="Google Shape;585;p17"/>
          <p:cNvSpPr/>
          <p:nvPr/>
        </p:nvSpPr>
        <p:spPr>
          <a:xfrm>
            <a:off x="6400800" y="4931005"/>
            <a:ext cx="628911" cy="676372"/>
          </a:xfrm>
          <a:custGeom>
            <a:rect b="b" l="l" r="r" t="t"/>
            <a:pathLst>
              <a:path extrusionOk="0" h="676372" w="676372">
                <a:moveTo>
                  <a:pt x="0" y="0"/>
                </a:moveTo>
                <a:lnTo>
                  <a:pt x="676372" y="0"/>
                </a:lnTo>
                <a:lnTo>
                  <a:pt x="676372" y="676373"/>
                </a:lnTo>
                <a:lnTo>
                  <a:pt x="0" y="67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p17"/>
          <p:cNvSpPr/>
          <p:nvPr/>
        </p:nvSpPr>
        <p:spPr>
          <a:xfrm>
            <a:off x="6256767" y="8428390"/>
            <a:ext cx="861260" cy="903098"/>
          </a:xfrm>
          <a:custGeom>
            <a:rect b="b" l="l" r="r" t="t"/>
            <a:pathLst>
              <a:path extrusionOk="0" h="903098" w="926255">
                <a:moveTo>
                  <a:pt x="0" y="0"/>
                </a:moveTo>
                <a:lnTo>
                  <a:pt x="926254" y="0"/>
                </a:lnTo>
                <a:lnTo>
                  <a:pt x="926254" y="903099"/>
                </a:lnTo>
                <a:lnTo>
                  <a:pt x="0" y="903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87" name="Google Shape;587;p17"/>
          <p:cNvCxnSpPr/>
          <p:nvPr/>
        </p:nvCxnSpPr>
        <p:spPr>
          <a:xfrm>
            <a:off x="6089670" y="2476500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8" name="Google Shape;588;p17"/>
          <p:cNvSpPr txBox="1"/>
          <p:nvPr/>
        </p:nvSpPr>
        <p:spPr>
          <a:xfrm>
            <a:off x="7452377" y="2857500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Systemic Gaps Affecting Nursing Quality</a:t>
            </a:r>
            <a:endParaRPr/>
          </a:p>
        </p:txBody>
      </p:sp>
      <p:sp>
        <p:nvSpPr>
          <p:cNvPr id="589" name="Google Shape;589;p17"/>
          <p:cNvSpPr/>
          <p:nvPr/>
        </p:nvSpPr>
        <p:spPr>
          <a:xfrm>
            <a:off x="6069619" y="2766910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0" name="Google Shape;59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0486" y="2979935"/>
            <a:ext cx="834393" cy="834393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17"/>
          <p:cNvSpPr/>
          <p:nvPr/>
        </p:nvSpPr>
        <p:spPr>
          <a:xfrm>
            <a:off x="5963860" y="734450"/>
            <a:ext cx="11840345" cy="6897984"/>
          </a:xfrm>
          <a:custGeom>
            <a:rect b="b" l="l" r="r" t="t"/>
            <a:pathLst>
              <a:path extrusionOk="0" h="1996522" w="16054705">
                <a:moveTo>
                  <a:pt x="0" y="0"/>
                </a:moveTo>
                <a:lnTo>
                  <a:pt x="16054705" y="0"/>
                </a:lnTo>
                <a:lnTo>
                  <a:pt x="16054705" y="1996522"/>
                </a:lnTo>
                <a:lnTo>
                  <a:pt x="0" y="1996522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7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7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2" name="Google Shape;602;p18"/>
          <p:cNvCxnSpPr/>
          <p:nvPr/>
        </p:nvCxnSpPr>
        <p:spPr>
          <a:xfrm rot="4625">
            <a:off x="295566" y="1477040"/>
            <a:ext cx="17696869" cy="0"/>
          </a:xfrm>
          <a:prstGeom prst="straightConnector1">
            <a:avLst/>
          </a:prstGeom>
          <a:noFill/>
          <a:ln cap="rnd" cmpd="sng" w="9525">
            <a:solidFill>
              <a:srgbClr val="43B0FF">
                <a:alpha val="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3" name="Google Shape;603;p18"/>
          <p:cNvSpPr/>
          <p:nvPr/>
        </p:nvSpPr>
        <p:spPr>
          <a:xfrm>
            <a:off x="2797809" y="2811245"/>
            <a:ext cx="4898391" cy="2070603"/>
          </a:xfrm>
          <a:custGeom>
            <a:rect b="b" l="l" r="r" t="t"/>
            <a:pathLst>
              <a:path extrusionOk="0" h="1568597" w="12402404">
                <a:moveTo>
                  <a:pt x="0" y="125060"/>
                </a:moveTo>
                <a:cubicBezTo>
                  <a:pt x="0" y="55882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8107"/>
                </a:lnTo>
                <a:lnTo>
                  <a:pt x="12275097" y="0"/>
                </a:lnTo>
                <a:cubicBezTo>
                  <a:pt x="12345328" y="0"/>
                  <a:pt x="12402404" y="55882"/>
                  <a:pt x="12402404" y="125060"/>
                </a:cubicBezTo>
                <a:lnTo>
                  <a:pt x="12394250" y="125060"/>
                </a:lnTo>
                <a:lnTo>
                  <a:pt x="12402404" y="125060"/>
                </a:lnTo>
                <a:lnTo>
                  <a:pt x="12402404" y="1443537"/>
                </a:lnTo>
                <a:lnTo>
                  <a:pt x="12394250" y="1443537"/>
                </a:lnTo>
                <a:lnTo>
                  <a:pt x="12402404" y="1443537"/>
                </a:lnTo>
                <a:cubicBezTo>
                  <a:pt x="12402404" y="1512714"/>
                  <a:pt x="12345328" y="1568597"/>
                  <a:pt x="12275097" y="1568597"/>
                </a:cubicBezTo>
                <a:lnTo>
                  <a:pt x="12275097" y="1560490"/>
                </a:lnTo>
                <a:lnTo>
                  <a:pt x="12275097" y="1568597"/>
                </a:lnTo>
                <a:lnTo>
                  <a:pt x="127307" y="1568597"/>
                </a:lnTo>
                <a:lnTo>
                  <a:pt x="127307" y="1560490"/>
                </a:lnTo>
                <a:lnTo>
                  <a:pt x="127307" y="1568597"/>
                </a:lnTo>
                <a:cubicBezTo>
                  <a:pt x="57076" y="1568596"/>
                  <a:pt x="0" y="1512714"/>
                  <a:pt x="0" y="1443537"/>
                </a:cubicBezTo>
                <a:lnTo>
                  <a:pt x="0" y="125060"/>
                </a:lnTo>
                <a:lnTo>
                  <a:pt x="8154" y="125060"/>
                </a:lnTo>
                <a:lnTo>
                  <a:pt x="0" y="125060"/>
                </a:lnTo>
                <a:moveTo>
                  <a:pt x="16308" y="125060"/>
                </a:moveTo>
                <a:lnTo>
                  <a:pt x="16308" y="1443537"/>
                </a:lnTo>
                <a:lnTo>
                  <a:pt x="8154" y="1443537"/>
                </a:lnTo>
                <a:lnTo>
                  <a:pt x="16308" y="1443537"/>
                </a:lnTo>
                <a:cubicBezTo>
                  <a:pt x="16308" y="1503635"/>
                  <a:pt x="65882" y="1552383"/>
                  <a:pt x="127307" y="1552383"/>
                </a:cubicBezTo>
                <a:lnTo>
                  <a:pt x="12275097" y="1552383"/>
                </a:lnTo>
                <a:cubicBezTo>
                  <a:pt x="12336522" y="1552383"/>
                  <a:pt x="12386097" y="1503527"/>
                  <a:pt x="12386097" y="1443537"/>
                </a:cubicBezTo>
                <a:lnTo>
                  <a:pt x="12386097" y="125060"/>
                </a:lnTo>
                <a:cubicBezTo>
                  <a:pt x="12386097" y="64962"/>
                  <a:pt x="12336522" y="16213"/>
                  <a:pt x="12275097" y="16213"/>
                </a:cubicBezTo>
                <a:lnTo>
                  <a:pt x="127307" y="16213"/>
                </a:lnTo>
                <a:lnTo>
                  <a:pt x="127307" y="8107"/>
                </a:lnTo>
                <a:lnTo>
                  <a:pt x="127307" y="16213"/>
                </a:lnTo>
                <a:cubicBezTo>
                  <a:pt x="65882" y="16213"/>
                  <a:pt x="16308" y="65070"/>
                  <a:pt x="16308" y="1250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18"/>
          <p:cNvSpPr txBox="1"/>
          <p:nvPr/>
        </p:nvSpPr>
        <p:spPr>
          <a:xfrm>
            <a:off x="3278933" y="2839544"/>
            <a:ext cx="4036267" cy="20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ctr">
              <a:lnSpc>
                <a:spcPct val="129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Spend less time on onboarding and retraining</a:t>
            </a:r>
            <a:endParaRPr/>
          </a:p>
        </p:txBody>
      </p:sp>
      <p:sp>
        <p:nvSpPr>
          <p:cNvPr id="605" name="Google Shape;605;p18"/>
          <p:cNvSpPr/>
          <p:nvPr/>
        </p:nvSpPr>
        <p:spPr>
          <a:xfrm>
            <a:off x="10591801" y="2731823"/>
            <a:ext cx="5383533" cy="2260369"/>
          </a:xfrm>
          <a:custGeom>
            <a:rect b="b" l="l" r="r" t="t"/>
            <a:pathLst>
              <a:path extrusionOk="0" h="1568597" w="12402404">
                <a:moveTo>
                  <a:pt x="0" y="125060"/>
                </a:moveTo>
                <a:cubicBezTo>
                  <a:pt x="0" y="55882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8107"/>
                </a:lnTo>
                <a:lnTo>
                  <a:pt x="12275097" y="0"/>
                </a:lnTo>
                <a:cubicBezTo>
                  <a:pt x="12345328" y="0"/>
                  <a:pt x="12402404" y="55882"/>
                  <a:pt x="12402404" y="125060"/>
                </a:cubicBezTo>
                <a:lnTo>
                  <a:pt x="12394250" y="125060"/>
                </a:lnTo>
                <a:lnTo>
                  <a:pt x="12402404" y="125060"/>
                </a:lnTo>
                <a:lnTo>
                  <a:pt x="12402404" y="1443537"/>
                </a:lnTo>
                <a:lnTo>
                  <a:pt x="12394250" y="1443537"/>
                </a:lnTo>
                <a:lnTo>
                  <a:pt x="12402404" y="1443537"/>
                </a:lnTo>
                <a:cubicBezTo>
                  <a:pt x="12402404" y="1512714"/>
                  <a:pt x="12345328" y="1568597"/>
                  <a:pt x="12275097" y="1568597"/>
                </a:cubicBezTo>
                <a:lnTo>
                  <a:pt x="12275097" y="1560490"/>
                </a:lnTo>
                <a:lnTo>
                  <a:pt x="12275097" y="1568597"/>
                </a:lnTo>
                <a:lnTo>
                  <a:pt x="127307" y="1568597"/>
                </a:lnTo>
                <a:lnTo>
                  <a:pt x="127307" y="1560490"/>
                </a:lnTo>
                <a:lnTo>
                  <a:pt x="127307" y="1568597"/>
                </a:lnTo>
                <a:cubicBezTo>
                  <a:pt x="57076" y="1568596"/>
                  <a:pt x="0" y="1512714"/>
                  <a:pt x="0" y="1443537"/>
                </a:cubicBezTo>
                <a:lnTo>
                  <a:pt x="0" y="125060"/>
                </a:lnTo>
                <a:lnTo>
                  <a:pt x="8154" y="125060"/>
                </a:lnTo>
                <a:lnTo>
                  <a:pt x="0" y="125060"/>
                </a:lnTo>
                <a:moveTo>
                  <a:pt x="16308" y="125060"/>
                </a:moveTo>
                <a:lnTo>
                  <a:pt x="16308" y="1443537"/>
                </a:lnTo>
                <a:lnTo>
                  <a:pt x="8154" y="1443537"/>
                </a:lnTo>
                <a:lnTo>
                  <a:pt x="16308" y="1443537"/>
                </a:lnTo>
                <a:cubicBezTo>
                  <a:pt x="16308" y="1503635"/>
                  <a:pt x="65882" y="1552383"/>
                  <a:pt x="127307" y="1552383"/>
                </a:cubicBezTo>
                <a:lnTo>
                  <a:pt x="12275097" y="1552383"/>
                </a:lnTo>
                <a:cubicBezTo>
                  <a:pt x="12336522" y="1552383"/>
                  <a:pt x="12386097" y="1503527"/>
                  <a:pt x="12386097" y="1443537"/>
                </a:cubicBezTo>
                <a:lnTo>
                  <a:pt x="12386097" y="125060"/>
                </a:lnTo>
                <a:cubicBezTo>
                  <a:pt x="12386097" y="64962"/>
                  <a:pt x="12336522" y="16213"/>
                  <a:pt x="12275097" y="16213"/>
                </a:cubicBezTo>
                <a:lnTo>
                  <a:pt x="127307" y="16213"/>
                </a:lnTo>
                <a:lnTo>
                  <a:pt x="127307" y="8107"/>
                </a:lnTo>
                <a:lnTo>
                  <a:pt x="127307" y="16213"/>
                </a:lnTo>
                <a:cubicBezTo>
                  <a:pt x="65882" y="16213"/>
                  <a:pt x="16308" y="65070"/>
                  <a:pt x="16308" y="1250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8"/>
          <p:cNvSpPr txBox="1"/>
          <p:nvPr/>
        </p:nvSpPr>
        <p:spPr>
          <a:xfrm>
            <a:off x="11137903" y="2892736"/>
            <a:ext cx="4559297" cy="192221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ctr">
              <a:lnSpc>
                <a:spcPct val="129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Minimise recruitment and training expenses with pre-evaluated candidates</a:t>
            </a:r>
            <a:endParaRPr/>
          </a:p>
        </p:txBody>
      </p:sp>
      <p:graphicFrame>
        <p:nvGraphicFramePr>
          <p:cNvPr id="607" name="Google Shape;607;p18"/>
          <p:cNvGraphicFramePr/>
          <p:nvPr/>
        </p:nvGraphicFramePr>
        <p:xfrm>
          <a:off x="3951603" y="2031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{E50D23B5-C57D-4A51-8BE0-C247DA7B3948}</a:tableStyleId>
              </a:tblPr>
              <a:tblGrid>
                <a:gridCol w="2590800"/>
              </a:tblGrid>
              <a:tr h="70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496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31859B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Time Saved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08" name="Google Shape;608;p18"/>
          <p:cNvSpPr/>
          <p:nvPr/>
        </p:nvSpPr>
        <p:spPr>
          <a:xfrm>
            <a:off x="2797809" y="6529133"/>
            <a:ext cx="5006091" cy="2286000"/>
          </a:xfrm>
          <a:custGeom>
            <a:rect b="b" l="l" r="r" t="t"/>
            <a:pathLst>
              <a:path extrusionOk="0" h="1568597" w="12402404">
                <a:moveTo>
                  <a:pt x="0" y="125060"/>
                </a:moveTo>
                <a:cubicBezTo>
                  <a:pt x="0" y="55882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8107"/>
                </a:lnTo>
                <a:lnTo>
                  <a:pt x="12275097" y="0"/>
                </a:lnTo>
                <a:cubicBezTo>
                  <a:pt x="12345328" y="0"/>
                  <a:pt x="12402404" y="55882"/>
                  <a:pt x="12402404" y="125060"/>
                </a:cubicBezTo>
                <a:lnTo>
                  <a:pt x="12394250" y="125060"/>
                </a:lnTo>
                <a:lnTo>
                  <a:pt x="12402404" y="125060"/>
                </a:lnTo>
                <a:lnTo>
                  <a:pt x="12402404" y="1443537"/>
                </a:lnTo>
                <a:lnTo>
                  <a:pt x="12394250" y="1443537"/>
                </a:lnTo>
                <a:lnTo>
                  <a:pt x="12402404" y="1443537"/>
                </a:lnTo>
                <a:cubicBezTo>
                  <a:pt x="12402404" y="1512714"/>
                  <a:pt x="12345328" y="1568597"/>
                  <a:pt x="12275097" y="1568597"/>
                </a:cubicBezTo>
                <a:lnTo>
                  <a:pt x="12275097" y="1560490"/>
                </a:lnTo>
                <a:lnTo>
                  <a:pt x="12275097" y="1568597"/>
                </a:lnTo>
                <a:lnTo>
                  <a:pt x="127307" y="1568597"/>
                </a:lnTo>
                <a:lnTo>
                  <a:pt x="127307" y="1560490"/>
                </a:lnTo>
                <a:lnTo>
                  <a:pt x="127307" y="1568597"/>
                </a:lnTo>
                <a:cubicBezTo>
                  <a:pt x="57076" y="1568596"/>
                  <a:pt x="0" y="1512714"/>
                  <a:pt x="0" y="1443537"/>
                </a:cubicBezTo>
                <a:lnTo>
                  <a:pt x="0" y="125060"/>
                </a:lnTo>
                <a:lnTo>
                  <a:pt x="8154" y="125060"/>
                </a:lnTo>
                <a:lnTo>
                  <a:pt x="0" y="125060"/>
                </a:lnTo>
                <a:moveTo>
                  <a:pt x="16308" y="125060"/>
                </a:moveTo>
                <a:lnTo>
                  <a:pt x="16308" y="1443537"/>
                </a:lnTo>
                <a:lnTo>
                  <a:pt x="8154" y="1443537"/>
                </a:lnTo>
                <a:lnTo>
                  <a:pt x="16308" y="1443537"/>
                </a:lnTo>
                <a:cubicBezTo>
                  <a:pt x="16308" y="1503635"/>
                  <a:pt x="65882" y="1552383"/>
                  <a:pt x="127307" y="1552383"/>
                </a:cubicBezTo>
                <a:lnTo>
                  <a:pt x="12275097" y="1552383"/>
                </a:lnTo>
                <a:cubicBezTo>
                  <a:pt x="12336522" y="1552383"/>
                  <a:pt x="12386097" y="1503527"/>
                  <a:pt x="12386097" y="1443537"/>
                </a:cubicBezTo>
                <a:lnTo>
                  <a:pt x="12386097" y="125060"/>
                </a:lnTo>
                <a:cubicBezTo>
                  <a:pt x="12386097" y="64962"/>
                  <a:pt x="12336522" y="16213"/>
                  <a:pt x="12275097" y="16213"/>
                </a:cubicBezTo>
                <a:lnTo>
                  <a:pt x="127307" y="16213"/>
                </a:lnTo>
                <a:lnTo>
                  <a:pt x="127307" y="8107"/>
                </a:lnTo>
                <a:lnTo>
                  <a:pt x="127307" y="16213"/>
                </a:lnTo>
                <a:cubicBezTo>
                  <a:pt x="65882" y="16213"/>
                  <a:pt x="16308" y="65070"/>
                  <a:pt x="16308" y="1250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18"/>
          <p:cNvSpPr txBox="1"/>
          <p:nvPr/>
        </p:nvSpPr>
        <p:spPr>
          <a:xfrm>
            <a:off x="3233812" y="6700809"/>
            <a:ext cx="4309988" cy="203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ctr">
              <a:lnSpc>
                <a:spcPct val="129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Hire with confidence –every nurse is certified through a rigorous, unbiased process</a:t>
            </a:r>
            <a:endParaRPr/>
          </a:p>
        </p:txBody>
      </p:sp>
      <p:sp>
        <p:nvSpPr>
          <p:cNvPr id="610" name="Google Shape;610;p18"/>
          <p:cNvSpPr/>
          <p:nvPr/>
        </p:nvSpPr>
        <p:spPr>
          <a:xfrm>
            <a:off x="10591801" y="6396401"/>
            <a:ext cx="5383533" cy="2418732"/>
          </a:xfrm>
          <a:custGeom>
            <a:rect b="b" l="l" r="r" t="t"/>
            <a:pathLst>
              <a:path extrusionOk="0" h="1568597" w="12402404">
                <a:moveTo>
                  <a:pt x="0" y="125060"/>
                </a:moveTo>
                <a:cubicBezTo>
                  <a:pt x="0" y="55882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8107"/>
                </a:lnTo>
                <a:lnTo>
                  <a:pt x="12275097" y="0"/>
                </a:lnTo>
                <a:cubicBezTo>
                  <a:pt x="12345328" y="0"/>
                  <a:pt x="12402404" y="55882"/>
                  <a:pt x="12402404" y="125060"/>
                </a:cubicBezTo>
                <a:lnTo>
                  <a:pt x="12394250" y="125060"/>
                </a:lnTo>
                <a:lnTo>
                  <a:pt x="12402404" y="125060"/>
                </a:lnTo>
                <a:lnTo>
                  <a:pt x="12402404" y="1443537"/>
                </a:lnTo>
                <a:lnTo>
                  <a:pt x="12394250" y="1443537"/>
                </a:lnTo>
                <a:lnTo>
                  <a:pt x="12402404" y="1443537"/>
                </a:lnTo>
                <a:cubicBezTo>
                  <a:pt x="12402404" y="1512714"/>
                  <a:pt x="12345328" y="1568597"/>
                  <a:pt x="12275097" y="1568597"/>
                </a:cubicBezTo>
                <a:lnTo>
                  <a:pt x="12275097" y="1560490"/>
                </a:lnTo>
                <a:lnTo>
                  <a:pt x="12275097" y="1568597"/>
                </a:lnTo>
                <a:lnTo>
                  <a:pt x="127307" y="1568597"/>
                </a:lnTo>
                <a:lnTo>
                  <a:pt x="127307" y="1560490"/>
                </a:lnTo>
                <a:lnTo>
                  <a:pt x="127307" y="1568597"/>
                </a:lnTo>
                <a:cubicBezTo>
                  <a:pt x="57076" y="1568596"/>
                  <a:pt x="0" y="1512714"/>
                  <a:pt x="0" y="1443537"/>
                </a:cubicBezTo>
                <a:lnTo>
                  <a:pt x="0" y="125060"/>
                </a:lnTo>
                <a:lnTo>
                  <a:pt x="8154" y="125060"/>
                </a:lnTo>
                <a:lnTo>
                  <a:pt x="0" y="125060"/>
                </a:lnTo>
                <a:moveTo>
                  <a:pt x="16308" y="125060"/>
                </a:moveTo>
                <a:lnTo>
                  <a:pt x="16308" y="1443537"/>
                </a:lnTo>
                <a:lnTo>
                  <a:pt x="8154" y="1443537"/>
                </a:lnTo>
                <a:lnTo>
                  <a:pt x="16308" y="1443537"/>
                </a:lnTo>
                <a:cubicBezTo>
                  <a:pt x="16308" y="1503635"/>
                  <a:pt x="65882" y="1552383"/>
                  <a:pt x="127307" y="1552383"/>
                </a:cubicBezTo>
                <a:lnTo>
                  <a:pt x="12275097" y="1552383"/>
                </a:lnTo>
                <a:cubicBezTo>
                  <a:pt x="12336522" y="1552383"/>
                  <a:pt x="12386097" y="1503527"/>
                  <a:pt x="12386097" y="1443537"/>
                </a:cubicBezTo>
                <a:lnTo>
                  <a:pt x="12386097" y="125060"/>
                </a:lnTo>
                <a:cubicBezTo>
                  <a:pt x="12386097" y="64962"/>
                  <a:pt x="12336522" y="16213"/>
                  <a:pt x="12275097" y="16213"/>
                </a:cubicBezTo>
                <a:lnTo>
                  <a:pt x="127307" y="16213"/>
                </a:lnTo>
                <a:lnTo>
                  <a:pt x="127307" y="8107"/>
                </a:lnTo>
                <a:lnTo>
                  <a:pt x="127307" y="16213"/>
                </a:lnTo>
                <a:cubicBezTo>
                  <a:pt x="65882" y="16213"/>
                  <a:pt x="16308" y="65070"/>
                  <a:pt x="16308" y="1250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8"/>
          <p:cNvSpPr txBox="1"/>
          <p:nvPr/>
        </p:nvSpPr>
        <p:spPr>
          <a:xfrm>
            <a:off x="11049000" y="6651897"/>
            <a:ext cx="4540542" cy="2038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ctr">
              <a:lnSpc>
                <a:spcPct val="1291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Improve retention by selecting candidates best suited for hospital environments</a:t>
            </a:r>
            <a:endParaRPr sz="2600">
              <a:solidFill>
                <a:srgbClr val="31859B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12" name="Google Shape;612;p18"/>
          <p:cNvSpPr/>
          <p:nvPr/>
        </p:nvSpPr>
        <p:spPr>
          <a:xfrm>
            <a:off x="2171700" y="3069372"/>
            <a:ext cx="1577049" cy="152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oto Sans Batak"/>
              <a:ea typeface="Noto Sans Batak"/>
              <a:cs typeface="Noto Sans Batak"/>
              <a:sym typeface="Noto Sans Batak"/>
            </a:endParaRPr>
          </a:p>
        </p:txBody>
      </p:sp>
      <p:pic>
        <p:nvPicPr>
          <p:cNvPr id="613" name="Google Shape;613;p18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>
            <a:off x="2322450" y="3311403"/>
            <a:ext cx="1231859" cy="123185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8"/>
          <p:cNvSpPr txBox="1"/>
          <p:nvPr/>
        </p:nvSpPr>
        <p:spPr>
          <a:xfrm>
            <a:off x="11470698" y="2093974"/>
            <a:ext cx="36257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Cost</a:t>
            </a:r>
            <a:r>
              <a:rPr b="1" lang="en-US" sz="3200">
                <a:solidFill>
                  <a:srgbClr val="31859B"/>
                </a:solidFill>
                <a:latin typeface="Noto Sans Batak"/>
                <a:ea typeface="Noto Sans Batak"/>
                <a:cs typeface="Noto Sans Batak"/>
                <a:sym typeface="Noto Sans Batak"/>
              </a:rPr>
              <a:t> </a:t>
            </a:r>
            <a:r>
              <a:rPr b="1" lang="en-US" sz="3200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Reduction</a:t>
            </a:r>
            <a:endParaRPr b="1" sz="3200">
              <a:solidFill>
                <a:srgbClr val="31859B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15" name="Google Shape;615;p18"/>
          <p:cNvSpPr/>
          <p:nvPr/>
        </p:nvSpPr>
        <p:spPr>
          <a:xfrm>
            <a:off x="9372600" y="3100007"/>
            <a:ext cx="1577049" cy="152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oto Sans Batak"/>
              <a:ea typeface="Noto Sans Batak"/>
              <a:cs typeface="Noto Sans Batak"/>
              <a:sym typeface="Noto Sans Batak"/>
            </a:endParaRPr>
          </a:p>
        </p:txBody>
      </p:sp>
      <p:pic>
        <p:nvPicPr>
          <p:cNvPr id="616" name="Google Shape;616;p18"/>
          <p:cNvPicPr preferRelativeResize="0"/>
          <p:nvPr/>
        </p:nvPicPr>
        <p:blipFill rotWithShape="1">
          <a:blip r:embed="rId4">
            <a:alphaModFix amt="85000"/>
          </a:blip>
          <a:srcRect b="0" l="0" r="0" t="0"/>
          <a:stretch/>
        </p:blipFill>
        <p:spPr>
          <a:xfrm>
            <a:off x="9880600" y="3209578"/>
            <a:ext cx="12446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8"/>
          <p:cNvSpPr txBox="1"/>
          <p:nvPr/>
        </p:nvSpPr>
        <p:spPr>
          <a:xfrm>
            <a:off x="3038370" y="5659207"/>
            <a:ext cx="44172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31859B"/>
                </a:solidFill>
                <a:latin typeface="Noto Sans"/>
                <a:ea typeface="Noto Sans"/>
                <a:cs typeface="Noto Sans"/>
                <a:sym typeface="Noto Sans"/>
              </a:rPr>
              <a:t>Quality Assurance</a:t>
            </a:r>
            <a:endParaRPr b="1" sz="3200">
              <a:solidFill>
                <a:srgbClr val="31859B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18" name="Google Shape;618;p18"/>
          <p:cNvSpPr/>
          <p:nvPr/>
        </p:nvSpPr>
        <p:spPr>
          <a:xfrm>
            <a:off x="1568480" y="6937064"/>
            <a:ext cx="1577049" cy="152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oto Sans Batak"/>
              <a:ea typeface="Noto Sans Batak"/>
              <a:cs typeface="Noto Sans Batak"/>
              <a:sym typeface="Noto Sans Batak"/>
            </a:endParaRPr>
          </a:p>
        </p:txBody>
      </p:sp>
      <p:pic>
        <p:nvPicPr>
          <p:cNvPr id="619" name="Google Shape;619;p18"/>
          <p:cNvPicPr preferRelativeResize="0"/>
          <p:nvPr/>
        </p:nvPicPr>
        <p:blipFill rotWithShape="1">
          <a:blip r:embed="rId5">
            <a:alphaModFix amt="85000"/>
          </a:blip>
          <a:srcRect b="0" l="0" r="0" t="0"/>
          <a:stretch/>
        </p:blipFill>
        <p:spPr>
          <a:xfrm>
            <a:off x="2108200" y="7076764"/>
            <a:ext cx="1244600" cy="1244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0" name="Google Shape;620;p18"/>
          <p:cNvGraphicFramePr/>
          <p:nvPr/>
        </p:nvGraphicFramePr>
        <p:xfrm>
          <a:off x="11424775" y="5662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{E50D23B5-C57D-4A51-8BE0-C247DA7B3948}</a:tableStyleId>
              </a:tblPr>
              <a:tblGrid>
                <a:gridCol w="3717575"/>
              </a:tblGrid>
              <a:tr h="4064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rgbClr val="31859B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Workforce Fit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21" name="Google Shape;621;p18"/>
          <p:cNvSpPr/>
          <p:nvPr/>
        </p:nvSpPr>
        <p:spPr>
          <a:xfrm>
            <a:off x="9438390" y="6764707"/>
            <a:ext cx="1577049" cy="1524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Noto Sans Batak"/>
              <a:ea typeface="Noto Sans Batak"/>
              <a:cs typeface="Noto Sans Batak"/>
              <a:sym typeface="Noto Sans Batak"/>
            </a:endParaRPr>
          </a:p>
        </p:txBody>
      </p:sp>
      <p:pic>
        <p:nvPicPr>
          <p:cNvPr id="622" name="Google Shape;622;p18"/>
          <p:cNvPicPr preferRelativeResize="0"/>
          <p:nvPr/>
        </p:nvPicPr>
        <p:blipFill rotWithShape="1">
          <a:blip r:embed="rId6">
            <a:alphaModFix amt="85000"/>
          </a:blip>
          <a:srcRect b="0" l="0" r="0" t="0"/>
          <a:stretch/>
        </p:blipFill>
        <p:spPr>
          <a:xfrm>
            <a:off x="9804400" y="6909076"/>
            <a:ext cx="1473200" cy="14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18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8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sp>
        <p:nvSpPr>
          <p:cNvPr id="625" name="Google Shape;625;p18"/>
          <p:cNvSpPr txBox="1"/>
          <p:nvPr/>
        </p:nvSpPr>
        <p:spPr>
          <a:xfrm>
            <a:off x="334005" y="194863"/>
            <a:ext cx="16549096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3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Hiring certified nurses reduces cost, saves time, and improves outcomes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9"/>
          <p:cNvSpPr/>
          <p:nvPr/>
        </p:nvSpPr>
        <p:spPr>
          <a:xfrm>
            <a:off x="5645857" y="2068126"/>
            <a:ext cx="11613435" cy="7163848"/>
          </a:xfrm>
          <a:custGeom>
            <a:rect b="b" l="l" r="r" t="t"/>
            <a:pathLst>
              <a:path extrusionOk="0" h="9551797" w="15484580">
                <a:moveTo>
                  <a:pt x="9392" y="0"/>
                </a:moveTo>
                <a:lnTo>
                  <a:pt x="15475189" y="0"/>
                </a:lnTo>
                <a:cubicBezTo>
                  <a:pt x="15480323" y="0"/>
                  <a:pt x="15484580" y="4318"/>
                  <a:pt x="15484580" y="9525"/>
                </a:cubicBezTo>
                <a:lnTo>
                  <a:pt x="15484580" y="9542272"/>
                </a:lnTo>
                <a:cubicBezTo>
                  <a:pt x="15484580" y="9547478"/>
                  <a:pt x="15480323" y="9551797"/>
                  <a:pt x="15475189" y="9551797"/>
                </a:cubicBezTo>
                <a:lnTo>
                  <a:pt x="9392" y="9551797"/>
                </a:lnTo>
                <a:cubicBezTo>
                  <a:pt x="4258" y="9551797"/>
                  <a:pt x="0" y="9547478"/>
                  <a:pt x="0" y="9542272"/>
                </a:cubicBezTo>
                <a:lnTo>
                  <a:pt x="0" y="9525"/>
                </a:lnTo>
                <a:cubicBezTo>
                  <a:pt x="0" y="4318"/>
                  <a:pt x="4258" y="0"/>
                  <a:pt x="9392" y="0"/>
                </a:cubicBezTo>
                <a:moveTo>
                  <a:pt x="9392" y="19050"/>
                </a:moveTo>
                <a:lnTo>
                  <a:pt x="9392" y="9525"/>
                </a:lnTo>
                <a:lnTo>
                  <a:pt x="18783" y="9525"/>
                </a:lnTo>
                <a:lnTo>
                  <a:pt x="18783" y="9542272"/>
                </a:lnTo>
                <a:lnTo>
                  <a:pt x="9392" y="9542272"/>
                </a:lnTo>
                <a:lnTo>
                  <a:pt x="9392" y="9532747"/>
                </a:lnTo>
                <a:lnTo>
                  <a:pt x="15475189" y="9532747"/>
                </a:lnTo>
                <a:lnTo>
                  <a:pt x="15475189" y="9542272"/>
                </a:lnTo>
                <a:lnTo>
                  <a:pt x="15465797" y="9542272"/>
                </a:lnTo>
                <a:lnTo>
                  <a:pt x="15465797" y="9525"/>
                </a:lnTo>
                <a:lnTo>
                  <a:pt x="15475189" y="9525"/>
                </a:lnTo>
                <a:lnTo>
                  <a:pt x="15475189" y="19050"/>
                </a:lnTo>
                <a:lnTo>
                  <a:pt x="9392" y="1905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5" name="Google Shape;635;p19"/>
          <p:cNvCxnSpPr/>
          <p:nvPr/>
        </p:nvCxnSpPr>
        <p:spPr>
          <a:xfrm rot="4625">
            <a:off x="295566" y="1477040"/>
            <a:ext cx="17696869" cy="0"/>
          </a:xfrm>
          <a:prstGeom prst="straightConnector1">
            <a:avLst/>
          </a:prstGeom>
          <a:noFill/>
          <a:ln cap="rnd" cmpd="sng" w="9525">
            <a:solidFill>
              <a:srgbClr val="43B0FF">
                <a:alpha val="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6" name="Google Shape;636;p19"/>
          <p:cNvSpPr/>
          <p:nvPr/>
        </p:nvSpPr>
        <p:spPr>
          <a:xfrm>
            <a:off x="1028700" y="756851"/>
            <a:ext cx="15488920" cy="1168399"/>
          </a:xfrm>
          <a:custGeom>
            <a:rect b="b" l="l" r="r" t="t"/>
            <a:pathLst>
              <a:path extrusionOk="0" h="1557866" w="20651894">
                <a:moveTo>
                  <a:pt x="0" y="0"/>
                </a:moveTo>
                <a:lnTo>
                  <a:pt x="20651894" y="0"/>
                </a:lnTo>
                <a:lnTo>
                  <a:pt x="20651894" y="1557866"/>
                </a:lnTo>
                <a:lnTo>
                  <a:pt x="0" y="155786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9"/>
          <p:cNvSpPr txBox="1"/>
          <p:nvPr/>
        </p:nvSpPr>
        <p:spPr>
          <a:xfrm>
            <a:off x="1028700" y="756850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99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Help Build - One Nurse at a Time</a:t>
            </a:r>
            <a:endParaRPr/>
          </a:p>
        </p:txBody>
      </p:sp>
      <p:sp>
        <p:nvSpPr>
          <p:cNvPr id="638" name="Google Shape;638;p19"/>
          <p:cNvSpPr/>
          <p:nvPr/>
        </p:nvSpPr>
        <p:spPr>
          <a:xfrm rot="-5400000">
            <a:off x="892540" y="4505008"/>
            <a:ext cx="7190134" cy="2316450"/>
          </a:xfrm>
          <a:custGeom>
            <a:rect b="b" l="l" r="r" t="t"/>
            <a:pathLst>
              <a:path extrusionOk="0" h="3356926" w="10419717">
                <a:moveTo>
                  <a:pt x="0" y="3356926"/>
                </a:moveTo>
                <a:lnTo>
                  <a:pt x="4866912" y="0"/>
                </a:lnTo>
                <a:lnTo>
                  <a:pt x="5552805" y="0"/>
                </a:lnTo>
                <a:lnTo>
                  <a:pt x="10419717" y="3356926"/>
                </a:lnTo>
                <a:close/>
              </a:path>
            </a:pathLst>
          </a:custGeom>
          <a:solidFill>
            <a:srgbClr val="F57115">
              <a:alpha val="46666"/>
            </a:srgbClr>
          </a:solidFill>
          <a:ln>
            <a:noFill/>
          </a:ln>
        </p:spPr>
      </p:sp>
      <p:sp>
        <p:nvSpPr>
          <p:cNvPr id="639" name="Google Shape;639;p19"/>
          <p:cNvSpPr/>
          <p:nvPr/>
        </p:nvSpPr>
        <p:spPr>
          <a:xfrm>
            <a:off x="7583327" y="3300141"/>
            <a:ext cx="9289573" cy="1164287"/>
          </a:xfrm>
          <a:custGeom>
            <a:rect b="b" l="l" r="r" t="t"/>
            <a:pathLst>
              <a:path extrusionOk="0" h="1552383" w="12386097">
                <a:moveTo>
                  <a:pt x="0" y="116953"/>
                </a:moveTo>
                <a:cubicBezTo>
                  <a:pt x="0" y="52423"/>
                  <a:pt x="53380" y="0"/>
                  <a:pt x="119153" y="0"/>
                </a:cubicBezTo>
                <a:lnTo>
                  <a:pt x="12266943" y="0"/>
                </a:lnTo>
                <a:cubicBezTo>
                  <a:pt x="12332718" y="0"/>
                  <a:pt x="12386096" y="52423"/>
                  <a:pt x="12386096" y="116953"/>
                </a:cubicBezTo>
                <a:lnTo>
                  <a:pt x="12386096" y="1435430"/>
                </a:lnTo>
                <a:cubicBezTo>
                  <a:pt x="12386096" y="1500067"/>
                  <a:pt x="12332718" y="1552383"/>
                  <a:pt x="12266943" y="1552383"/>
                </a:cubicBezTo>
                <a:lnTo>
                  <a:pt x="119153" y="1552383"/>
                </a:lnTo>
                <a:cubicBezTo>
                  <a:pt x="53380" y="1552383"/>
                  <a:pt x="0" y="1499959"/>
                  <a:pt x="0" y="1435430"/>
                </a:cubicBezTo>
                <a:close/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19"/>
          <p:cNvSpPr/>
          <p:nvPr/>
        </p:nvSpPr>
        <p:spPr>
          <a:xfrm>
            <a:off x="7577211" y="3294061"/>
            <a:ext cx="9301803" cy="1176448"/>
          </a:xfrm>
          <a:custGeom>
            <a:rect b="b" l="l" r="r" t="t"/>
            <a:pathLst>
              <a:path extrusionOk="0" h="1568597" w="12402404">
                <a:moveTo>
                  <a:pt x="0" y="125060"/>
                </a:moveTo>
                <a:cubicBezTo>
                  <a:pt x="0" y="55882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8107"/>
                </a:lnTo>
                <a:lnTo>
                  <a:pt x="12275097" y="0"/>
                </a:lnTo>
                <a:cubicBezTo>
                  <a:pt x="12345328" y="0"/>
                  <a:pt x="12402404" y="55882"/>
                  <a:pt x="12402404" y="125060"/>
                </a:cubicBezTo>
                <a:lnTo>
                  <a:pt x="12394250" y="125060"/>
                </a:lnTo>
                <a:lnTo>
                  <a:pt x="12402404" y="125060"/>
                </a:lnTo>
                <a:lnTo>
                  <a:pt x="12402404" y="1443537"/>
                </a:lnTo>
                <a:lnTo>
                  <a:pt x="12394250" y="1443537"/>
                </a:lnTo>
                <a:lnTo>
                  <a:pt x="12402404" y="1443537"/>
                </a:lnTo>
                <a:cubicBezTo>
                  <a:pt x="12402404" y="1512714"/>
                  <a:pt x="12345328" y="1568597"/>
                  <a:pt x="12275097" y="1568597"/>
                </a:cubicBezTo>
                <a:lnTo>
                  <a:pt x="12275097" y="1560490"/>
                </a:lnTo>
                <a:lnTo>
                  <a:pt x="12275097" y="1568597"/>
                </a:lnTo>
                <a:lnTo>
                  <a:pt x="127307" y="1568597"/>
                </a:lnTo>
                <a:lnTo>
                  <a:pt x="127307" y="1560490"/>
                </a:lnTo>
                <a:lnTo>
                  <a:pt x="127307" y="1568597"/>
                </a:lnTo>
                <a:cubicBezTo>
                  <a:pt x="57076" y="1568596"/>
                  <a:pt x="0" y="1512714"/>
                  <a:pt x="0" y="1443537"/>
                </a:cubicBezTo>
                <a:lnTo>
                  <a:pt x="0" y="125060"/>
                </a:lnTo>
                <a:lnTo>
                  <a:pt x="8154" y="125060"/>
                </a:lnTo>
                <a:lnTo>
                  <a:pt x="0" y="125060"/>
                </a:lnTo>
                <a:moveTo>
                  <a:pt x="16308" y="125060"/>
                </a:moveTo>
                <a:lnTo>
                  <a:pt x="16308" y="1443537"/>
                </a:lnTo>
                <a:lnTo>
                  <a:pt x="8154" y="1443537"/>
                </a:lnTo>
                <a:lnTo>
                  <a:pt x="16308" y="1443537"/>
                </a:lnTo>
                <a:cubicBezTo>
                  <a:pt x="16308" y="1503635"/>
                  <a:pt x="65882" y="1552383"/>
                  <a:pt x="127307" y="1552383"/>
                </a:cubicBezTo>
                <a:lnTo>
                  <a:pt x="12275097" y="1552383"/>
                </a:lnTo>
                <a:cubicBezTo>
                  <a:pt x="12336522" y="1552383"/>
                  <a:pt x="12386097" y="1503527"/>
                  <a:pt x="12386097" y="1443537"/>
                </a:cubicBezTo>
                <a:lnTo>
                  <a:pt x="12386097" y="125060"/>
                </a:lnTo>
                <a:cubicBezTo>
                  <a:pt x="12386097" y="64962"/>
                  <a:pt x="12336522" y="16213"/>
                  <a:pt x="12275097" y="16213"/>
                </a:cubicBezTo>
                <a:lnTo>
                  <a:pt x="127307" y="16213"/>
                </a:lnTo>
                <a:lnTo>
                  <a:pt x="127307" y="8107"/>
                </a:lnTo>
                <a:lnTo>
                  <a:pt x="127307" y="16213"/>
                </a:lnTo>
                <a:cubicBezTo>
                  <a:pt x="65882" y="16213"/>
                  <a:pt x="16308" y="65070"/>
                  <a:pt x="16308" y="1250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19"/>
          <p:cNvSpPr txBox="1"/>
          <p:nvPr/>
        </p:nvSpPr>
        <p:spPr>
          <a:xfrm>
            <a:off x="7577211" y="3294061"/>
            <a:ext cx="9305891" cy="1180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87A7"/>
                </a:solidFill>
                <a:latin typeface="Noto Sans"/>
                <a:ea typeface="Noto Sans"/>
                <a:cs typeface="Noto Sans"/>
                <a:sym typeface="Noto Sans"/>
              </a:rPr>
              <a:t>Share your upcoming hiring requirements</a:t>
            </a:r>
            <a:endParaRPr/>
          </a:p>
        </p:txBody>
      </p:sp>
      <p:sp>
        <p:nvSpPr>
          <p:cNvPr id="642" name="Google Shape;642;p19"/>
          <p:cNvSpPr/>
          <p:nvPr/>
        </p:nvSpPr>
        <p:spPr>
          <a:xfrm>
            <a:off x="7577211" y="4998453"/>
            <a:ext cx="9301804" cy="1176448"/>
          </a:xfrm>
          <a:custGeom>
            <a:rect b="b" l="l" r="r" t="t"/>
            <a:pathLst>
              <a:path extrusionOk="0" h="1568597" w="12402404">
                <a:moveTo>
                  <a:pt x="0" y="125060"/>
                </a:moveTo>
                <a:cubicBezTo>
                  <a:pt x="0" y="55882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8107"/>
                </a:lnTo>
                <a:lnTo>
                  <a:pt x="12275097" y="0"/>
                </a:lnTo>
                <a:cubicBezTo>
                  <a:pt x="12345328" y="0"/>
                  <a:pt x="12402404" y="55882"/>
                  <a:pt x="12402404" y="125060"/>
                </a:cubicBezTo>
                <a:lnTo>
                  <a:pt x="12394250" y="125060"/>
                </a:lnTo>
                <a:lnTo>
                  <a:pt x="12402404" y="125060"/>
                </a:lnTo>
                <a:lnTo>
                  <a:pt x="12402404" y="1443537"/>
                </a:lnTo>
                <a:lnTo>
                  <a:pt x="12394250" y="1443537"/>
                </a:lnTo>
                <a:lnTo>
                  <a:pt x="12402404" y="1443537"/>
                </a:lnTo>
                <a:cubicBezTo>
                  <a:pt x="12402404" y="1512714"/>
                  <a:pt x="12345328" y="1568597"/>
                  <a:pt x="12275097" y="1568597"/>
                </a:cubicBezTo>
                <a:lnTo>
                  <a:pt x="12275097" y="1560490"/>
                </a:lnTo>
                <a:lnTo>
                  <a:pt x="12275097" y="1568597"/>
                </a:lnTo>
                <a:lnTo>
                  <a:pt x="127307" y="1568597"/>
                </a:lnTo>
                <a:lnTo>
                  <a:pt x="127307" y="1560490"/>
                </a:lnTo>
                <a:lnTo>
                  <a:pt x="127307" y="1568597"/>
                </a:lnTo>
                <a:cubicBezTo>
                  <a:pt x="57076" y="1568596"/>
                  <a:pt x="0" y="1512714"/>
                  <a:pt x="0" y="1443537"/>
                </a:cubicBezTo>
                <a:lnTo>
                  <a:pt x="0" y="125060"/>
                </a:lnTo>
                <a:lnTo>
                  <a:pt x="8154" y="125060"/>
                </a:lnTo>
                <a:lnTo>
                  <a:pt x="0" y="125060"/>
                </a:lnTo>
                <a:moveTo>
                  <a:pt x="16308" y="125060"/>
                </a:moveTo>
                <a:lnTo>
                  <a:pt x="16308" y="1443537"/>
                </a:lnTo>
                <a:lnTo>
                  <a:pt x="8154" y="1443537"/>
                </a:lnTo>
                <a:lnTo>
                  <a:pt x="16308" y="1443537"/>
                </a:lnTo>
                <a:cubicBezTo>
                  <a:pt x="16308" y="1503635"/>
                  <a:pt x="65882" y="1552383"/>
                  <a:pt x="127307" y="1552383"/>
                </a:cubicBezTo>
                <a:lnTo>
                  <a:pt x="12275097" y="1552383"/>
                </a:lnTo>
                <a:cubicBezTo>
                  <a:pt x="12336522" y="1552383"/>
                  <a:pt x="12386097" y="1503527"/>
                  <a:pt x="12386097" y="1443537"/>
                </a:cubicBezTo>
                <a:lnTo>
                  <a:pt x="12386097" y="125060"/>
                </a:lnTo>
                <a:cubicBezTo>
                  <a:pt x="12386097" y="64962"/>
                  <a:pt x="12336522" y="16213"/>
                  <a:pt x="12275097" y="16213"/>
                </a:cubicBezTo>
                <a:lnTo>
                  <a:pt x="127307" y="16213"/>
                </a:lnTo>
                <a:lnTo>
                  <a:pt x="127307" y="8107"/>
                </a:lnTo>
                <a:lnTo>
                  <a:pt x="127307" y="16213"/>
                </a:lnTo>
                <a:cubicBezTo>
                  <a:pt x="65882" y="16213"/>
                  <a:pt x="16308" y="65070"/>
                  <a:pt x="16308" y="1250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19"/>
          <p:cNvSpPr txBox="1"/>
          <p:nvPr/>
        </p:nvSpPr>
        <p:spPr>
          <a:xfrm>
            <a:off x="7577211" y="4998453"/>
            <a:ext cx="9541236" cy="1180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87A7"/>
                </a:solidFill>
                <a:latin typeface="Noto Sans"/>
                <a:ea typeface="Noto Sans"/>
                <a:cs typeface="Noto Sans"/>
                <a:sym typeface="Noto Sans"/>
              </a:rPr>
              <a:t>Get regular updates on new certified batches</a:t>
            </a:r>
            <a:endParaRPr/>
          </a:p>
        </p:txBody>
      </p:sp>
      <p:cxnSp>
        <p:nvCxnSpPr>
          <p:cNvPr id="644" name="Google Shape;644;p19"/>
          <p:cNvCxnSpPr/>
          <p:nvPr/>
        </p:nvCxnSpPr>
        <p:spPr>
          <a:xfrm flipH="1">
            <a:off x="7313964" y="3408970"/>
            <a:ext cx="4763" cy="950700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5" name="Google Shape;645;p19"/>
          <p:cNvSpPr/>
          <p:nvPr/>
        </p:nvSpPr>
        <p:spPr>
          <a:xfrm>
            <a:off x="7577211" y="6705746"/>
            <a:ext cx="9301803" cy="1176882"/>
          </a:xfrm>
          <a:custGeom>
            <a:rect b="b" l="l" r="r" t="t"/>
            <a:pathLst>
              <a:path extrusionOk="0" h="1569176" w="12402404">
                <a:moveTo>
                  <a:pt x="0" y="125106"/>
                </a:moveTo>
                <a:cubicBezTo>
                  <a:pt x="0" y="55903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8110"/>
                </a:lnTo>
                <a:lnTo>
                  <a:pt x="12275097" y="0"/>
                </a:lnTo>
                <a:cubicBezTo>
                  <a:pt x="12345328" y="0"/>
                  <a:pt x="12402404" y="55903"/>
                  <a:pt x="12402404" y="125106"/>
                </a:cubicBezTo>
                <a:lnTo>
                  <a:pt x="12394250" y="125106"/>
                </a:lnTo>
                <a:lnTo>
                  <a:pt x="12402404" y="125106"/>
                </a:lnTo>
                <a:lnTo>
                  <a:pt x="12402404" y="1444070"/>
                </a:lnTo>
                <a:lnTo>
                  <a:pt x="12394250" y="1444070"/>
                </a:lnTo>
                <a:lnTo>
                  <a:pt x="12402404" y="1444070"/>
                </a:lnTo>
                <a:cubicBezTo>
                  <a:pt x="12402404" y="1513273"/>
                  <a:pt x="12345328" y="1569176"/>
                  <a:pt x="12275097" y="1569176"/>
                </a:cubicBezTo>
                <a:lnTo>
                  <a:pt x="12275097" y="1561067"/>
                </a:lnTo>
                <a:lnTo>
                  <a:pt x="12275097" y="1569176"/>
                </a:lnTo>
                <a:lnTo>
                  <a:pt x="127307" y="1569176"/>
                </a:lnTo>
                <a:lnTo>
                  <a:pt x="127307" y="1561067"/>
                </a:lnTo>
                <a:lnTo>
                  <a:pt x="127307" y="1569176"/>
                </a:lnTo>
                <a:cubicBezTo>
                  <a:pt x="57076" y="1569176"/>
                  <a:pt x="0" y="1513273"/>
                  <a:pt x="0" y="1444070"/>
                </a:cubicBezTo>
                <a:lnTo>
                  <a:pt x="0" y="125106"/>
                </a:lnTo>
                <a:lnTo>
                  <a:pt x="8154" y="125106"/>
                </a:lnTo>
                <a:lnTo>
                  <a:pt x="0" y="125106"/>
                </a:lnTo>
                <a:moveTo>
                  <a:pt x="16308" y="125106"/>
                </a:moveTo>
                <a:lnTo>
                  <a:pt x="16308" y="1444070"/>
                </a:lnTo>
                <a:lnTo>
                  <a:pt x="8154" y="1444070"/>
                </a:lnTo>
                <a:lnTo>
                  <a:pt x="16308" y="1444070"/>
                </a:lnTo>
                <a:cubicBezTo>
                  <a:pt x="16308" y="1504190"/>
                  <a:pt x="65882" y="1552957"/>
                  <a:pt x="127307" y="1552957"/>
                </a:cubicBezTo>
                <a:lnTo>
                  <a:pt x="12275097" y="1552957"/>
                </a:lnTo>
                <a:cubicBezTo>
                  <a:pt x="12336522" y="1552957"/>
                  <a:pt x="12386097" y="1504082"/>
                  <a:pt x="12386097" y="1444070"/>
                </a:cubicBezTo>
                <a:lnTo>
                  <a:pt x="12386097" y="125106"/>
                </a:lnTo>
                <a:cubicBezTo>
                  <a:pt x="12386097" y="64986"/>
                  <a:pt x="12336522" y="16219"/>
                  <a:pt x="12275097" y="16219"/>
                </a:cubicBezTo>
                <a:lnTo>
                  <a:pt x="127307" y="16219"/>
                </a:lnTo>
                <a:lnTo>
                  <a:pt x="127307" y="8110"/>
                </a:lnTo>
                <a:lnTo>
                  <a:pt x="127307" y="16219"/>
                </a:lnTo>
                <a:cubicBezTo>
                  <a:pt x="65882" y="16219"/>
                  <a:pt x="16308" y="65094"/>
                  <a:pt x="16308" y="12510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9"/>
          <p:cNvSpPr txBox="1"/>
          <p:nvPr/>
        </p:nvSpPr>
        <p:spPr>
          <a:xfrm>
            <a:off x="7577211" y="6705746"/>
            <a:ext cx="9305891" cy="11809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l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0087A7"/>
                </a:solidFill>
                <a:latin typeface="Noto Sans"/>
                <a:ea typeface="Noto Sans"/>
                <a:cs typeface="Noto Sans"/>
                <a:sym typeface="Noto Sans"/>
              </a:rPr>
              <a:t>Let’s build a stronger healthcare system together</a:t>
            </a:r>
            <a:endParaRPr/>
          </a:p>
        </p:txBody>
      </p:sp>
      <p:cxnSp>
        <p:nvCxnSpPr>
          <p:cNvPr id="647" name="Google Shape;647;p19"/>
          <p:cNvCxnSpPr/>
          <p:nvPr/>
        </p:nvCxnSpPr>
        <p:spPr>
          <a:xfrm flipH="1">
            <a:off x="7323489" y="5113362"/>
            <a:ext cx="4763" cy="950700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8" name="Google Shape;648;p19"/>
          <p:cNvCxnSpPr/>
          <p:nvPr/>
        </p:nvCxnSpPr>
        <p:spPr>
          <a:xfrm flipH="1">
            <a:off x="7333014" y="6820873"/>
            <a:ext cx="4763" cy="950700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9" name="Google Shape;649;p19"/>
          <p:cNvSpPr/>
          <p:nvPr/>
        </p:nvSpPr>
        <p:spPr>
          <a:xfrm>
            <a:off x="1028700" y="3834617"/>
            <a:ext cx="3871890" cy="3657192"/>
          </a:xfrm>
          <a:custGeom>
            <a:rect b="b" l="l" r="r" t="t"/>
            <a:pathLst>
              <a:path extrusionOk="0" h="3657192" w="3871890">
                <a:moveTo>
                  <a:pt x="0" y="0"/>
                </a:moveTo>
                <a:lnTo>
                  <a:pt x="3871890" y="0"/>
                </a:lnTo>
                <a:lnTo>
                  <a:pt x="3871890" y="3657192"/>
                </a:lnTo>
                <a:lnTo>
                  <a:pt x="0" y="3657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50" name="Google Shape;650;p19"/>
          <p:cNvGrpSpPr/>
          <p:nvPr/>
        </p:nvGrpSpPr>
        <p:grpSpPr>
          <a:xfrm>
            <a:off x="1845279" y="4687796"/>
            <a:ext cx="2238732" cy="1950834"/>
            <a:chOff x="0" y="0"/>
            <a:chExt cx="2984976" cy="2601112"/>
          </a:xfrm>
        </p:grpSpPr>
        <p:sp>
          <p:nvSpPr>
            <p:cNvPr id="651" name="Google Shape;651;p19"/>
            <p:cNvSpPr/>
            <p:nvPr/>
          </p:nvSpPr>
          <p:spPr>
            <a:xfrm>
              <a:off x="0" y="0"/>
              <a:ext cx="2984976" cy="2601112"/>
            </a:xfrm>
            <a:custGeom>
              <a:rect b="b" l="l" r="r" t="t"/>
              <a:pathLst>
                <a:path extrusionOk="0" h="2601112" w="2984976">
                  <a:moveTo>
                    <a:pt x="0" y="0"/>
                  </a:moveTo>
                  <a:lnTo>
                    <a:pt x="2984976" y="0"/>
                  </a:lnTo>
                  <a:lnTo>
                    <a:pt x="2984976" y="2601112"/>
                  </a:lnTo>
                  <a:lnTo>
                    <a:pt x="0" y="26011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9"/>
            <p:cNvSpPr txBox="1"/>
            <p:nvPr/>
          </p:nvSpPr>
          <p:spPr>
            <a:xfrm>
              <a:off x="0" y="0"/>
              <a:ext cx="2984976" cy="260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899">
                <a:solidFill>
                  <a:srgbClr val="0087A7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sp>
        <p:nvSpPr>
          <p:cNvPr id="653" name="Google Shape;653;p19"/>
          <p:cNvSpPr/>
          <p:nvPr/>
        </p:nvSpPr>
        <p:spPr>
          <a:xfrm>
            <a:off x="1654177" y="4687796"/>
            <a:ext cx="2608408" cy="1767075"/>
          </a:xfrm>
          <a:custGeom>
            <a:rect b="b" l="l" r="r" t="t"/>
            <a:pathLst>
              <a:path extrusionOk="0" h="9264650" w="14225949">
                <a:moveTo>
                  <a:pt x="0" y="0"/>
                </a:moveTo>
                <a:lnTo>
                  <a:pt x="14225949" y="0"/>
                </a:lnTo>
                <a:lnTo>
                  <a:pt x="14225949" y="9264650"/>
                </a:lnTo>
                <a:lnTo>
                  <a:pt x="0" y="92646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8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9"/>
          <p:cNvSpPr/>
          <p:nvPr/>
        </p:nvSpPr>
        <p:spPr>
          <a:xfrm>
            <a:off x="6133534" y="3469000"/>
            <a:ext cx="1017394" cy="950700"/>
          </a:xfrm>
          <a:custGeom>
            <a:rect b="b" l="l" r="r" t="t"/>
            <a:pathLst>
              <a:path extrusionOk="0" h="1966113" w="2034788">
                <a:moveTo>
                  <a:pt x="0" y="0"/>
                </a:moveTo>
                <a:lnTo>
                  <a:pt x="2034788" y="0"/>
                </a:lnTo>
                <a:lnTo>
                  <a:pt x="2034788" y="1966113"/>
                </a:lnTo>
                <a:lnTo>
                  <a:pt x="0" y="19661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5" name="Google Shape;655;p19"/>
          <p:cNvSpPr/>
          <p:nvPr/>
        </p:nvSpPr>
        <p:spPr>
          <a:xfrm>
            <a:off x="6152838" y="5219701"/>
            <a:ext cx="865848" cy="762000"/>
          </a:xfrm>
          <a:custGeom>
            <a:rect b="b" l="l" r="r" t="t"/>
            <a:pathLst>
              <a:path extrusionOk="0" h="2090875" w="2175163">
                <a:moveTo>
                  <a:pt x="0" y="0"/>
                </a:moveTo>
                <a:lnTo>
                  <a:pt x="2175163" y="0"/>
                </a:lnTo>
                <a:lnTo>
                  <a:pt x="2175163" y="2090875"/>
                </a:lnTo>
                <a:lnTo>
                  <a:pt x="0" y="2090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7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6" name="Google Shape;656;p19"/>
          <p:cNvSpPr/>
          <p:nvPr/>
        </p:nvSpPr>
        <p:spPr>
          <a:xfrm>
            <a:off x="6088133" y="7036165"/>
            <a:ext cx="1112888" cy="698136"/>
          </a:xfrm>
          <a:custGeom>
            <a:rect b="b" l="l" r="r" t="t"/>
            <a:pathLst>
              <a:path extrusionOk="0" h="763302" w="1293732">
                <a:moveTo>
                  <a:pt x="0" y="0"/>
                </a:moveTo>
                <a:lnTo>
                  <a:pt x="1293732" y="0"/>
                </a:lnTo>
                <a:lnTo>
                  <a:pt x="1293732" y="763301"/>
                </a:lnTo>
                <a:lnTo>
                  <a:pt x="0" y="763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 amt="7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7" name="Google Shape;657;p19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9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7" name="Google Shape;667;p20"/>
          <p:cNvCxnSpPr/>
          <p:nvPr/>
        </p:nvCxnSpPr>
        <p:spPr>
          <a:xfrm rot="4625">
            <a:off x="295566" y="1477040"/>
            <a:ext cx="17696869" cy="0"/>
          </a:xfrm>
          <a:prstGeom prst="straightConnector1">
            <a:avLst/>
          </a:prstGeom>
          <a:noFill/>
          <a:ln cap="rnd" cmpd="sng" w="9525">
            <a:solidFill>
              <a:srgbClr val="43B0FF">
                <a:alpha val="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68" name="Google Shape;668;p20"/>
          <p:cNvGrpSpPr/>
          <p:nvPr/>
        </p:nvGrpSpPr>
        <p:grpSpPr>
          <a:xfrm>
            <a:off x="1398069" y="3985461"/>
            <a:ext cx="15491861" cy="1500949"/>
            <a:chOff x="0" y="-76200"/>
            <a:chExt cx="20655814" cy="2001266"/>
          </a:xfrm>
        </p:grpSpPr>
        <p:sp>
          <p:nvSpPr>
            <p:cNvPr id="669" name="Google Shape;669;p20"/>
            <p:cNvSpPr/>
            <p:nvPr/>
          </p:nvSpPr>
          <p:spPr>
            <a:xfrm>
              <a:off x="0" y="0"/>
              <a:ext cx="20655789" cy="1925066"/>
            </a:xfrm>
            <a:custGeom>
              <a:rect b="b" l="l" r="r" t="t"/>
              <a:pathLst>
                <a:path extrusionOk="0" h="1925066" w="20655789">
                  <a:moveTo>
                    <a:pt x="0" y="320802"/>
                  </a:moveTo>
                  <a:cubicBezTo>
                    <a:pt x="0" y="143637"/>
                    <a:pt x="143637" y="0"/>
                    <a:pt x="320802" y="0"/>
                  </a:cubicBezTo>
                  <a:lnTo>
                    <a:pt x="20334987" y="0"/>
                  </a:lnTo>
                  <a:cubicBezTo>
                    <a:pt x="20512151" y="0"/>
                    <a:pt x="20655789" y="143637"/>
                    <a:pt x="20655789" y="320802"/>
                  </a:cubicBezTo>
                  <a:lnTo>
                    <a:pt x="20655789" y="1604264"/>
                  </a:lnTo>
                  <a:cubicBezTo>
                    <a:pt x="20655789" y="1781429"/>
                    <a:pt x="20512151" y="1925066"/>
                    <a:pt x="20334987" y="1925066"/>
                  </a:cubicBezTo>
                  <a:lnTo>
                    <a:pt x="320802" y="1925066"/>
                  </a:lnTo>
                  <a:cubicBezTo>
                    <a:pt x="143637" y="1925066"/>
                    <a:pt x="0" y="1781429"/>
                    <a:pt x="0" y="1604264"/>
                  </a:cubicBezTo>
                  <a:close/>
                </a:path>
              </a:pathLst>
            </a:custGeom>
            <a:solidFill>
              <a:srgbClr val="008AAC">
                <a:alpha val="1529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0"/>
            <p:cNvSpPr txBox="1"/>
            <p:nvPr/>
          </p:nvSpPr>
          <p:spPr>
            <a:xfrm>
              <a:off x="0" y="-76200"/>
              <a:ext cx="20655814" cy="2001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99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Thank You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3"/>
          <p:cNvCxnSpPr/>
          <p:nvPr/>
        </p:nvCxnSpPr>
        <p:spPr>
          <a:xfrm rot="5394568">
            <a:off x="1180423" y="5143500"/>
            <a:ext cx="9042193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3"/>
          <p:cNvSpPr/>
          <p:nvPr/>
        </p:nvSpPr>
        <p:spPr>
          <a:xfrm>
            <a:off x="6119022" y="4627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7543800" y="4732535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Competency Certification – A Step Towards Solutions</a:t>
            </a:r>
            <a:endParaRPr/>
          </a:p>
        </p:txBody>
      </p:sp>
      <p:cxnSp>
        <p:nvCxnSpPr>
          <p:cNvPr id="125" name="Google Shape;125;p3"/>
          <p:cNvCxnSpPr/>
          <p:nvPr/>
        </p:nvCxnSpPr>
        <p:spPr>
          <a:xfrm>
            <a:off x="6119019" y="43672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" name="Google Shape;126;p3"/>
          <p:cNvCxnSpPr/>
          <p:nvPr/>
        </p:nvCxnSpPr>
        <p:spPr>
          <a:xfrm>
            <a:off x="6119019" y="61960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3"/>
          <p:cNvCxnSpPr/>
          <p:nvPr/>
        </p:nvCxnSpPr>
        <p:spPr>
          <a:xfrm>
            <a:off x="6119019" y="79486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3"/>
          <p:cNvSpPr txBox="1"/>
          <p:nvPr/>
        </p:nvSpPr>
        <p:spPr>
          <a:xfrm>
            <a:off x="7561408" y="6660041"/>
            <a:ext cx="8920016" cy="946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Inside the Certification Centre </a:t>
            </a:r>
            <a:endParaRPr/>
          </a:p>
        </p:txBody>
      </p:sp>
      <p:sp>
        <p:nvSpPr>
          <p:cNvPr id="129" name="Google Shape;129;p3"/>
          <p:cNvSpPr/>
          <p:nvPr/>
        </p:nvSpPr>
        <p:spPr>
          <a:xfrm>
            <a:off x="6119022" y="6532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7586808" y="8084865"/>
            <a:ext cx="7167416" cy="1554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Why Hire Certified Nurses</a:t>
            </a:r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6119019" y="8279067"/>
            <a:ext cx="1201674" cy="1201770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"/>
          <p:cNvSpPr/>
          <p:nvPr/>
        </p:nvSpPr>
        <p:spPr>
          <a:xfrm>
            <a:off x="6397021" y="6859960"/>
            <a:ext cx="600428" cy="645740"/>
          </a:xfrm>
          <a:custGeom>
            <a:rect b="b" l="l" r="r" t="t"/>
            <a:pathLst>
              <a:path extrusionOk="0" h="645740" w="645740">
                <a:moveTo>
                  <a:pt x="0" y="0"/>
                </a:moveTo>
                <a:lnTo>
                  <a:pt x="645740" y="0"/>
                </a:lnTo>
                <a:lnTo>
                  <a:pt x="645740" y="645740"/>
                </a:lnTo>
                <a:lnTo>
                  <a:pt x="0" y="645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3"/>
          <p:cNvSpPr txBox="1"/>
          <p:nvPr/>
        </p:nvSpPr>
        <p:spPr>
          <a:xfrm>
            <a:off x="7597316" y="922307"/>
            <a:ext cx="10105704" cy="1187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About the Mission </a:t>
            </a:r>
            <a:endParaRPr b="0" i="0" sz="2799" u="none" cap="none" strike="noStrike">
              <a:solidFill>
                <a:srgbClr val="5C5E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6119021" y="958585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6397021" y="1203177"/>
            <a:ext cx="734727" cy="734727"/>
          </a:xfrm>
          <a:custGeom>
            <a:rect b="b" l="l" r="r" t="t"/>
            <a:pathLst>
              <a:path extrusionOk="0" h="734727" w="734727">
                <a:moveTo>
                  <a:pt x="0" y="0"/>
                </a:moveTo>
                <a:lnTo>
                  <a:pt x="734727" y="0"/>
                </a:lnTo>
                <a:lnTo>
                  <a:pt x="734727" y="734727"/>
                </a:lnTo>
                <a:lnTo>
                  <a:pt x="0" y="734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3"/>
          <p:cNvSpPr/>
          <p:nvPr/>
        </p:nvSpPr>
        <p:spPr>
          <a:xfrm>
            <a:off x="6400800" y="4931005"/>
            <a:ext cx="628911" cy="676372"/>
          </a:xfrm>
          <a:custGeom>
            <a:rect b="b" l="l" r="r" t="t"/>
            <a:pathLst>
              <a:path extrusionOk="0" h="676372" w="676372">
                <a:moveTo>
                  <a:pt x="0" y="0"/>
                </a:moveTo>
                <a:lnTo>
                  <a:pt x="676372" y="0"/>
                </a:lnTo>
                <a:lnTo>
                  <a:pt x="676372" y="676373"/>
                </a:lnTo>
                <a:lnTo>
                  <a:pt x="0" y="67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3"/>
          <p:cNvSpPr/>
          <p:nvPr/>
        </p:nvSpPr>
        <p:spPr>
          <a:xfrm>
            <a:off x="6256767" y="8428390"/>
            <a:ext cx="861260" cy="903098"/>
          </a:xfrm>
          <a:custGeom>
            <a:rect b="b" l="l" r="r" t="t"/>
            <a:pathLst>
              <a:path extrusionOk="0" h="903098" w="926255">
                <a:moveTo>
                  <a:pt x="0" y="0"/>
                </a:moveTo>
                <a:lnTo>
                  <a:pt x="926254" y="0"/>
                </a:lnTo>
                <a:lnTo>
                  <a:pt x="926254" y="903099"/>
                </a:lnTo>
                <a:lnTo>
                  <a:pt x="0" y="903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38" name="Google Shape;138;p3"/>
          <p:cNvCxnSpPr/>
          <p:nvPr/>
        </p:nvCxnSpPr>
        <p:spPr>
          <a:xfrm>
            <a:off x="6089670" y="2476500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9" name="Google Shape;139;p3"/>
          <p:cNvSpPr txBox="1"/>
          <p:nvPr/>
        </p:nvSpPr>
        <p:spPr>
          <a:xfrm>
            <a:off x="7452377" y="2857500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Systemic Gaps Affecting Nursing Quality</a:t>
            </a:r>
            <a:endParaRPr/>
          </a:p>
        </p:txBody>
      </p:sp>
      <p:sp>
        <p:nvSpPr>
          <p:cNvPr id="140" name="Google Shape;140;p3"/>
          <p:cNvSpPr/>
          <p:nvPr/>
        </p:nvSpPr>
        <p:spPr>
          <a:xfrm>
            <a:off x="6069619" y="2766910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0486" y="2979935"/>
            <a:ext cx="834393" cy="83439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/>
          <p:nvPr/>
        </p:nvSpPr>
        <p:spPr>
          <a:xfrm>
            <a:off x="5986175" y="2766910"/>
            <a:ext cx="11844626" cy="6897681"/>
          </a:xfrm>
          <a:custGeom>
            <a:rect b="b" l="l" r="r" t="t"/>
            <a:pathLst>
              <a:path extrusionOk="0" h="1996522" w="16054705">
                <a:moveTo>
                  <a:pt x="0" y="0"/>
                </a:moveTo>
                <a:lnTo>
                  <a:pt x="16054705" y="0"/>
                </a:lnTo>
                <a:lnTo>
                  <a:pt x="16054705" y="1996522"/>
                </a:lnTo>
                <a:lnTo>
                  <a:pt x="0" y="1996522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</p:sp>
      <p:sp>
        <p:nvSpPr>
          <p:cNvPr id="143" name="Google Shape;143;p3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Mission has 7 key pillars for improving nursing standards </a:t>
            </a:r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>
            <a:off x="2678320" y="2567518"/>
            <a:ext cx="2350678" cy="5526543"/>
            <a:chOff x="0" y="-26737"/>
            <a:chExt cx="3281176" cy="7266729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0" y="1648234"/>
              <a:ext cx="3281175" cy="5591758"/>
              <a:chOff x="0" y="-9525"/>
              <a:chExt cx="719649" cy="1226421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0" y="0"/>
                <a:ext cx="719649" cy="1216896"/>
              </a:xfrm>
              <a:custGeom>
                <a:rect b="b" l="l" r="r" t="t"/>
                <a:pathLst>
                  <a:path extrusionOk="0" h="1216896" w="719649">
                    <a:moveTo>
                      <a:pt x="0" y="0"/>
                    </a:moveTo>
                    <a:lnTo>
                      <a:pt x="719649" y="0"/>
                    </a:lnTo>
                    <a:lnTo>
                      <a:pt x="719649" y="1216896"/>
                    </a:lnTo>
                    <a:lnTo>
                      <a:pt x="0" y="1216896"/>
                    </a:lnTo>
                    <a:close/>
                  </a:path>
                </a:pathLst>
              </a:custGeom>
              <a:solidFill>
                <a:srgbClr val="004654">
                  <a:alpha val="20392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5"/>
              <p:cNvSpPr txBox="1"/>
              <p:nvPr/>
            </p:nvSpPr>
            <p:spPr>
              <a:xfrm>
                <a:off x="0" y="-9525"/>
                <a:ext cx="719649" cy="122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5"/>
            <p:cNvGrpSpPr/>
            <p:nvPr/>
          </p:nvGrpSpPr>
          <p:grpSpPr>
            <a:xfrm>
              <a:off x="7690" y="-26737"/>
              <a:ext cx="3273486" cy="2239538"/>
              <a:chOff x="0" y="-9525"/>
              <a:chExt cx="1166163" cy="797824"/>
            </a:xfrm>
          </p:grpSpPr>
          <p:sp>
            <p:nvSpPr>
              <p:cNvPr id="161" name="Google Shape;161;p5"/>
              <p:cNvSpPr/>
              <p:nvPr/>
            </p:nvSpPr>
            <p:spPr>
              <a:xfrm>
                <a:off x="0" y="0"/>
                <a:ext cx="1166163" cy="788299"/>
              </a:xfrm>
              <a:custGeom>
                <a:rect b="b" l="l" r="r" t="t"/>
                <a:pathLst>
                  <a:path extrusionOk="0" h="788299" w="1166163">
                    <a:moveTo>
                      <a:pt x="1166163" y="0"/>
                    </a:moveTo>
                    <a:lnTo>
                      <a:pt x="1166163" y="673999"/>
                    </a:lnTo>
                    <a:lnTo>
                      <a:pt x="583081" y="788299"/>
                    </a:lnTo>
                    <a:lnTo>
                      <a:pt x="0" y="673999"/>
                    </a:lnTo>
                    <a:lnTo>
                      <a:pt x="0" y="0"/>
                    </a:lnTo>
                    <a:lnTo>
                      <a:pt x="1166163" y="0"/>
                    </a:lnTo>
                    <a:close/>
                  </a:path>
                </a:pathLst>
              </a:custGeom>
              <a:solidFill>
                <a:srgbClr val="00465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5"/>
              <p:cNvSpPr txBox="1"/>
              <p:nvPr/>
            </p:nvSpPr>
            <p:spPr>
              <a:xfrm>
                <a:off x="0" y="-9525"/>
                <a:ext cx="1166163" cy="683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" name="Google Shape;163;p5"/>
          <p:cNvGrpSpPr/>
          <p:nvPr/>
        </p:nvGrpSpPr>
        <p:grpSpPr>
          <a:xfrm>
            <a:off x="5267377" y="2534699"/>
            <a:ext cx="2350678" cy="5526543"/>
            <a:chOff x="0" y="-26737"/>
            <a:chExt cx="3281176" cy="7266729"/>
          </a:xfrm>
        </p:grpSpPr>
        <p:grpSp>
          <p:nvGrpSpPr>
            <p:cNvPr id="164" name="Google Shape;164;p5"/>
            <p:cNvGrpSpPr/>
            <p:nvPr/>
          </p:nvGrpSpPr>
          <p:grpSpPr>
            <a:xfrm>
              <a:off x="0" y="1648234"/>
              <a:ext cx="3281175" cy="5591758"/>
              <a:chOff x="0" y="-9525"/>
              <a:chExt cx="719649" cy="1226421"/>
            </a:xfrm>
          </p:grpSpPr>
          <p:sp>
            <p:nvSpPr>
              <p:cNvPr id="165" name="Google Shape;165;p5"/>
              <p:cNvSpPr/>
              <p:nvPr/>
            </p:nvSpPr>
            <p:spPr>
              <a:xfrm>
                <a:off x="0" y="0"/>
                <a:ext cx="719649" cy="1216896"/>
              </a:xfrm>
              <a:custGeom>
                <a:rect b="b" l="l" r="r" t="t"/>
                <a:pathLst>
                  <a:path extrusionOk="0" h="1216896" w="719649">
                    <a:moveTo>
                      <a:pt x="0" y="0"/>
                    </a:moveTo>
                    <a:lnTo>
                      <a:pt x="719649" y="0"/>
                    </a:lnTo>
                    <a:lnTo>
                      <a:pt x="719649" y="1216896"/>
                    </a:lnTo>
                    <a:lnTo>
                      <a:pt x="0" y="1216896"/>
                    </a:lnTo>
                    <a:close/>
                  </a:path>
                </a:pathLst>
              </a:custGeom>
              <a:solidFill>
                <a:srgbClr val="00A589">
                  <a:alpha val="2745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5"/>
              <p:cNvSpPr txBox="1"/>
              <p:nvPr/>
            </p:nvSpPr>
            <p:spPr>
              <a:xfrm>
                <a:off x="0" y="-9525"/>
                <a:ext cx="719649" cy="122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5"/>
            <p:cNvGrpSpPr/>
            <p:nvPr/>
          </p:nvGrpSpPr>
          <p:grpSpPr>
            <a:xfrm>
              <a:off x="7690" y="-26737"/>
              <a:ext cx="3273486" cy="2239538"/>
              <a:chOff x="0" y="-9525"/>
              <a:chExt cx="1166163" cy="797824"/>
            </a:xfrm>
          </p:grpSpPr>
          <p:sp>
            <p:nvSpPr>
              <p:cNvPr id="168" name="Google Shape;168;p5"/>
              <p:cNvSpPr/>
              <p:nvPr/>
            </p:nvSpPr>
            <p:spPr>
              <a:xfrm>
                <a:off x="0" y="0"/>
                <a:ext cx="1166163" cy="788299"/>
              </a:xfrm>
              <a:custGeom>
                <a:rect b="b" l="l" r="r" t="t"/>
                <a:pathLst>
                  <a:path extrusionOk="0" h="788299" w="1166163">
                    <a:moveTo>
                      <a:pt x="1166163" y="0"/>
                    </a:moveTo>
                    <a:lnTo>
                      <a:pt x="1166163" y="673999"/>
                    </a:lnTo>
                    <a:lnTo>
                      <a:pt x="583081" y="788299"/>
                    </a:lnTo>
                    <a:lnTo>
                      <a:pt x="0" y="673999"/>
                    </a:lnTo>
                    <a:lnTo>
                      <a:pt x="0" y="0"/>
                    </a:lnTo>
                    <a:lnTo>
                      <a:pt x="1166163" y="0"/>
                    </a:lnTo>
                    <a:close/>
                  </a:path>
                </a:pathLst>
              </a:custGeom>
              <a:solidFill>
                <a:srgbClr val="00A58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5"/>
              <p:cNvSpPr txBox="1"/>
              <p:nvPr/>
            </p:nvSpPr>
            <p:spPr>
              <a:xfrm>
                <a:off x="0" y="-9525"/>
                <a:ext cx="1166163" cy="683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" name="Google Shape;170;p5"/>
          <p:cNvGrpSpPr/>
          <p:nvPr/>
        </p:nvGrpSpPr>
        <p:grpSpPr>
          <a:xfrm>
            <a:off x="174007" y="2547183"/>
            <a:ext cx="2350678" cy="5526543"/>
            <a:chOff x="0" y="-26737"/>
            <a:chExt cx="3281176" cy="7266729"/>
          </a:xfrm>
        </p:grpSpPr>
        <p:grpSp>
          <p:nvGrpSpPr>
            <p:cNvPr id="171" name="Google Shape;171;p5"/>
            <p:cNvGrpSpPr/>
            <p:nvPr/>
          </p:nvGrpSpPr>
          <p:grpSpPr>
            <a:xfrm>
              <a:off x="0" y="1648234"/>
              <a:ext cx="3281175" cy="5591758"/>
              <a:chOff x="0" y="-9525"/>
              <a:chExt cx="719649" cy="1226421"/>
            </a:xfrm>
          </p:grpSpPr>
          <p:sp>
            <p:nvSpPr>
              <p:cNvPr id="172" name="Google Shape;172;p5"/>
              <p:cNvSpPr/>
              <p:nvPr/>
            </p:nvSpPr>
            <p:spPr>
              <a:xfrm>
                <a:off x="0" y="0"/>
                <a:ext cx="719649" cy="1216896"/>
              </a:xfrm>
              <a:custGeom>
                <a:rect b="b" l="l" r="r" t="t"/>
                <a:pathLst>
                  <a:path extrusionOk="0" h="1216896" w="719649">
                    <a:moveTo>
                      <a:pt x="0" y="0"/>
                    </a:moveTo>
                    <a:lnTo>
                      <a:pt x="719649" y="0"/>
                    </a:lnTo>
                    <a:lnTo>
                      <a:pt x="719649" y="1216896"/>
                    </a:lnTo>
                    <a:lnTo>
                      <a:pt x="0" y="1216896"/>
                    </a:lnTo>
                    <a:close/>
                  </a:path>
                </a:pathLst>
              </a:custGeom>
              <a:solidFill>
                <a:srgbClr val="FAC541">
                  <a:alpha val="4000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5"/>
              <p:cNvSpPr txBox="1"/>
              <p:nvPr/>
            </p:nvSpPr>
            <p:spPr>
              <a:xfrm>
                <a:off x="0" y="-9525"/>
                <a:ext cx="719649" cy="122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oogle Shape;174;p5"/>
            <p:cNvGrpSpPr/>
            <p:nvPr/>
          </p:nvGrpSpPr>
          <p:grpSpPr>
            <a:xfrm>
              <a:off x="7690" y="-26737"/>
              <a:ext cx="3273486" cy="2239538"/>
              <a:chOff x="0" y="-9525"/>
              <a:chExt cx="1166163" cy="797824"/>
            </a:xfrm>
          </p:grpSpPr>
          <p:sp>
            <p:nvSpPr>
              <p:cNvPr id="175" name="Google Shape;175;p5"/>
              <p:cNvSpPr/>
              <p:nvPr/>
            </p:nvSpPr>
            <p:spPr>
              <a:xfrm>
                <a:off x="0" y="0"/>
                <a:ext cx="1166163" cy="788299"/>
              </a:xfrm>
              <a:custGeom>
                <a:rect b="b" l="l" r="r" t="t"/>
                <a:pathLst>
                  <a:path extrusionOk="0" h="788299" w="1166163">
                    <a:moveTo>
                      <a:pt x="1166163" y="0"/>
                    </a:moveTo>
                    <a:lnTo>
                      <a:pt x="1166163" y="673999"/>
                    </a:lnTo>
                    <a:lnTo>
                      <a:pt x="583081" y="788299"/>
                    </a:lnTo>
                    <a:lnTo>
                      <a:pt x="0" y="673999"/>
                    </a:lnTo>
                    <a:lnTo>
                      <a:pt x="0" y="0"/>
                    </a:lnTo>
                    <a:lnTo>
                      <a:pt x="11661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5"/>
              <p:cNvSpPr txBox="1"/>
              <p:nvPr/>
            </p:nvSpPr>
            <p:spPr>
              <a:xfrm>
                <a:off x="0" y="-9525"/>
                <a:ext cx="1166163" cy="683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7" name="Google Shape;177;p5"/>
          <p:cNvGrpSpPr/>
          <p:nvPr/>
        </p:nvGrpSpPr>
        <p:grpSpPr>
          <a:xfrm>
            <a:off x="7804628" y="2555034"/>
            <a:ext cx="2350678" cy="5526543"/>
            <a:chOff x="0" y="-26737"/>
            <a:chExt cx="3281176" cy="7266729"/>
          </a:xfrm>
        </p:grpSpPr>
        <p:grpSp>
          <p:nvGrpSpPr>
            <p:cNvPr id="178" name="Google Shape;178;p5"/>
            <p:cNvGrpSpPr/>
            <p:nvPr/>
          </p:nvGrpSpPr>
          <p:grpSpPr>
            <a:xfrm>
              <a:off x="0" y="1648234"/>
              <a:ext cx="3281175" cy="5591758"/>
              <a:chOff x="0" y="-9525"/>
              <a:chExt cx="719649" cy="1226421"/>
            </a:xfrm>
          </p:grpSpPr>
          <p:sp>
            <p:nvSpPr>
              <p:cNvPr id="179" name="Google Shape;179;p5"/>
              <p:cNvSpPr/>
              <p:nvPr/>
            </p:nvSpPr>
            <p:spPr>
              <a:xfrm>
                <a:off x="0" y="0"/>
                <a:ext cx="719649" cy="1216896"/>
              </a:xfrm>
              <a:custGeom>
                <a:rect b="b" l="l" r="r" t="t"/>
                <a:pathLst>
                  <a:path extrusionOk="0" h="1216896" w="719649">
                    <a:moveTo>
                      <a:pt x="0" y="0"/>
                    </a:moveTo>
                    <a:lnTo>
                      <a:pt x="719649" y="0"/>
                    </a:lnTo>
                    <a:lnTo>
                      <a:pt x="719649" y="1216896"/>
                    </a:lnTo>
                    <a:lnTo>
                      <a:pt x="0" y="1216896"/>
                    </a:lnTo>
                    <a:close/>
                  </a:path>
                </a:pathLst>
              </a:custGeom>
              <a:solidFill>
                <a:srgbClr val="FC6C43">
                  <a:alpha val="4000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 txBox="1"/>
              <p:nvPr/>
            </p:nvSpPr>
            <p:spPr>
              <a:xfrm>
                <a:off x="0" y="-9525"/>
                <a:ext cx="719649" cy="122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5"/>
            <p:cNvGrpSpPr/>
            <p:nvPr/>
          </p:nvGrpSpPr>
          <p:grpSpPr>
            <a:xfrm>
              <a:off x="7690" y="-26737"/>
              <a:ext cx="3273486" cy="2239538"/>
              <a:chOff x="0" y="-9525"/>
              <a:chExt cx="1166163" cy="797824"/>
            </a:xfrm>
          </p:grpSpPr>
          <p:sp>
            <p:nvSpPr>
              <p:cNvPr id="182" name="Google Shape;182;p5"/>
              <p:cNvSpPr/>
              <p:nvPr/>
            </p:nvSpPr>
            <p:spPr>
              <a:xfrm>
                <a:off x="0" y="0"/>
                <a:ext cx="1166163" cy="788299"/>
              </a:xfrm>
              <a:custGeom>
                <a:rect b="b" l="l" r="r" t="t"/>
                <a:pathLst>
                  <a:path extrusionOk="0" h="788299" w="1166163">
                    <a:moveTo>
                      <a:pt x="1166163" y="0"/>
                    </a:moveTo>
                    <a:lnTo>
                      <a:pt x="1166163" y="673999"/>
                    </a:lnTo>
                    <a:lnTo>
                      <a:pt x="583081" y="788299"/>
                    </a:lnTo>
                    <a:lnTo>
                      <a:pt x="0" y="673999"/>
                    </a:lnTo>
                    <a:lnTo>
                      <a:pt x="0" y="0"/>
                    </a:lnTo>
                    <a:lnTo>
                      <a:pt x="1166163" y="0"/>
                    </a:lnTo>
                    <a:close/>
                  </a:path>
                </a:pathLst>
              </a:custGeom>
              <a:solidFill>
                <a:srgbClr val="FC6C4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5"/>
              <p:cNvSpPr txBox="1"/>
              <p:nvPr/>
            </p:nvSpPr>
            <p:spPr>
              <a:xfrm>
                <a:off x="0" y="-9525"/>
                <a:ext cx="1166163" cy="683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" name="Google Shape;184;p5"/>
          <p:cNvGrpSpPr/>
          <p:nvPr/>
        </p:nvGrpSpPr>
        <p:grpSpPr>
          <a:xfrm>
            <a:off x="3286532" y="1956594"/>
            <a:ext cx="1139893" cy="1210082"/>
            <a:chOff x="0" y="0"/>
            <a:chExt cx="812800" cy="812800"/>
          </a:xfrm>
        </p:grpSpPr>
        <p:sp>
          <p:nvSpPr>
            <p:cNvPr id="185" name="Google Shape;185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1EC"/>
            </a:solidFill>
            <a:ln cap="sq" cmpd="sng" w="28575">
              <a:solidFill>
                <a:srgbClr val="00465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5905387" y="1928262"/>
            <a:ext cx="1139893" cy="1210082"/>
            <a:chOff x="0" y="0"/>
            <a:chExt cx="812800" cy="812800"/>
          </a:xfrm>
        </p:grpSpPr>
        <p:sp>
          <p:nvSpPr>
            <p:cNvPr id="188" name="Google Shape;18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1EC"/>
            </a:solidFill>
            <a:ln cap="sq" cmpd="sng" w="28575">
              <a:solidFill>
                <a:srgbClr val="2DA99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5"/>
          <p:cNvGrpSpPr/>
          <p:nvPr/>
        </p:nvGrpSpPr>
        <p:grpSpPr>
          <a:xfrm>
            <a:off x="810621" y="1967863"/>
            <a:ext cx="1139893" cy="1210082"/>
            <a:chOff x="0" y="0"/>
            <a:chExt cx="812800" cy="812800"/>
          </a:xfrm>
        </p:grpSpPr>
        <p:sp>
          <p:nvSpPr>
            <p:cNvPr id="191" name="Google Shape;191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1EC"/>
            </a:solidFill>
            <a:ln cap="sq" cmpd="sng" w="28575">
              <a:solidFill>
                <a:srgbClr val="FAC54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5"/>
          <p:cNvGrpSpPr/>
          <p:nvPr/>
        </p:nvGrpSpPr>
        <p:grpSpPr>
          <a:xfrm>
            <a:off x="8443956" y="1975714"/>
            <a:ext cx="1139893" cy="1210082"/>
            <a:chOff x="0" y="0"/>
            <a:chExt cx="812800" cy="812800"/>
          </a:xfrm>
        </p:grpSpPr>
        <p:sp>
          <p:nvSpPr>
            <p:cNvPr id="194" name="Google Shape;194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1EC"/>
            </a:solidFill>
            <a:ln cap="sq" cmpd="sng" w="28575">
              <a:solidFill>
                <a:srgbClr val="FC6C4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5"/>
          <p:cNvGrpSpPr/>
          <p:nvPr/>
        </p:nvGrpSpPr>
        <p:grpSpPr>
          <a:xfrm>
            <a:off x="158691" y="8212531"/>
            <a:ext cx="4870306" cy="795697"/>
            <a:chOff x="0" y="-9525"/>
            <a:chExt cx="3751578" cy="822325"/>
          </a:xfrm>
        </p:grpSpPr>
        <p:sp>
          <p:nvSpPr>
            <p:cNvPr id="197" name="Google Shape;197;p5"/>
            <p:cNvSpPr/>
            <p:nvPr/>
          </p:nvSpPr>
          <p:spPr>
            <a:xfrm>
              <a:off x="0" y="0"/>
              <a:ext cx="3751578" cy="812800"/>
            </a:xfrm>
            <a:custGeom>
              <a:rect b="b" l="l" r="r" t="t"/>
              <a:pathLst>
                <a:path extrusionOk="0" h="812800" w="3751578">
                  <a:moveTo>
                    <a:pt x="0" y="0"/>
                  </a:moveTo>
                  <a:lnTo>
                    <a:pt x="3751578" y="0"/>
                  </a:lnTo>
                  <a:lnTo>
                    <a:pt x="375157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67"/>
                <a:buFont typeface="Calibri"/>
                <a:buNone/>
              </a:pPr>
              <a:r>
                <a:rPr b="1" i="0" lang="en-US" sz="1867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Institutional Strengthening</a:t>
              </a:r>
              <a:endParaRPr/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0" y="-9525"/>
              <a:ext cx="3751578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0289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Calibri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6088720" y="2124453"/>
            <a:ext cx="679010" cy="720820"/>
          </a:xfrm>
          <a:custGeom>
            <a:rect b="b" l="l" r="r" t="t"/>
            <a:pathLst>
              <a:path extrusionOk="0" h="710843" w="710843">
                <a:moveTo>
                  <a:pt x="0" y="0"/>
                </a:moveTo>
                <a:lnTo>
                  <a:pt x="710843" y="0"/>
                </a:lnTo>
                <a:lnTo>
                  <a:pt x="710843" y="710843"/>
                </a:lnTo>
                <a:lnTo>
                  <a:pt x="0" y="710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3453783" y="2163567"/>
            <a:ext cx="850435" cy="902801"/>
          </a:xfrm>
          <a:custGeom>
            <a:rect b="b" l="l" r="r" t="t"/>
            <a:pathLst>
              <a:path extrusionOk="0" h="890305" w="890305">
                <a:moveTo>
                  <a:pt x="0" y="0"/>
                </a:moveTo>
                <a:lnTo>
                  <a:pt x="890306" y="0"/>
                </a:lnTo>
                <a:lnTo>
                  <a:pt x="890306" y="890305"/>
                </a:lnTo>
                <a:lnTo>
                  <a:pt x="0" y="890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2804261" y="3332373"/>
            <a:ext cx="2111275" cy="1213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Quality Improvement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795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7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579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 txBox="1"/>
          <p:nvPr/>
        </p:nvSpPr>
        <p:spPr>
          <a:xfrm>
            <a:off x="5261163" y="3344154"/>
            <a:ext cx="226980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Continuous Nursing Education</a:t>
            </a:r>
            <a:endParaRPr/>
          </a:p>
        </p:txBody>
      </p:sp>
      <p:sp>
        <p:nvSpPr>
          <p:cNvPr id="203" name="Google Shape;203;p5"/>
          <p:cNvSpPr txBox="1"/>
          <p:nvPr/>
        </p:nvSpPr>
        <p:spPr>
          <a:xfrm>
            <a:off x="299612" y="3312040"/>
            <a:ext cx="21112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7930567" y="3334336"/>
            <a:ext cx="211127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Competency Certifications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5"/>
          <p:cNvSpPr txBox="1"/>
          <p:nvPr/>
        </p:nvSpPr>
        <p:spPr>
          <a:xfrm>
            <a:off x="2790191" y="5047952"/>
            <a:ext cx="2111275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Mentoring  of  peers to achieve quality standards through Mentor Mentee program.</a:t>
            </a:r>
            <a:endParaRPr/>
          </a:p>
        </p:txBody>
      </p:sp>
      <p:sp>
        <p:nvSpPr>
          <p:cNvPr id="206" name="Google Shape;206;p5"/>
          <p:cNvSpPr txBox="1"/>
          <p:nvPr/>
        </p:nvSpPr>
        <p:spPr>
          <a:xfrm>
            <a:off x="5376086" y="4586287"/>
            <a:ext cx="211127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Opportunities for professional development of nurses to  enhance knowledge and skills through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PRERNA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0" i="0" sz="2000" u="none" cap="none" strike="noStrike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244879" y="4586287"/>
            <a:ext cx="211127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Independent Quality Rating by Quality Council of India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established standards of nursing education. 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7930567" y="4894064"/>
            <a:ext cx="2111275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Competency certification related to job readiness for newer opportunities in nursing career.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5"/>
          <p:cNvGrpSpPr/>
          <p:nvPr/>
        </p:nvGrpSpPr>
        <p:grpSpPr>
          <a:xfrm>
            <a:off x="10457065" y="2567518"/>
            <a:ext cx="2350678" cy="5526543"/>
            <a:chOff x="0" y="-26737"/>
            <a:chExt cx="3281176" cy="7266729"/>
          </a:xfrm>
        </p:grpSpPr>
        <p:grpSp>
          <p:nvGrpSpPr>
            <p:cNvPr id="210" name="Google Shape;210;p5"/>
            <p:cNvGrpSpPr/>
            <p:nvPr/>
          </p:nvGrpSpPr>
          <p:grpSpPr>
            <a:xfrm>
              <a:off x="0" y="1648234"/>
              <a:ext cx="3281175" cy="5591758"/>
              <a:chOff x="0" y="-9525"/>
              <a:chExt cx="719649" cy="1226421"/>
            </a:xfrm>
          </p:grpSpPr>
          <p:sp>
            <p:nvSpPr>
              <p:cNvPr id="211" name="Google Shape;211;p5"/>
              <p:cNvSpPr/>
              <p:nvPr/>
            </p:nvSpPr>
            <p:spPr>
              <a:xfrm>
                <a:off x="0" y="0"/>
                <a:ext cx="719649" cy="1216896"/>
              </a:xfrm>
              <a:custGeom>
                <a:rect b="b" l="l" r="r" t="t"/>
                <a:pathLst>
                  <a:path extrusionOk="0" h="1216896" w="719649">
                    <a:moveTo>
                      <a:pt x="0" y="0"/>
                    </a:moveTo>
                    <a:lnTo>
                      <a:pt x="719649" y="0"/>
                    </a:lnTo>
                    <a:lnTo>
                      <a:pt x="719649" y="1216896"/>
                    </a:lnTo>
                    <a:lnTo>
                      <a:pt x="0" y="1216896"/>
                    </a:lnTo>
                    <a:close/>
                  </a:path>
                </a:pathLst>
              </a:custGeom>
              <a:solidFill>
                <a:srgbClr val="595959">
                  <a:alpha val="4000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5"/>
              <p:cNvSpPr txBox="1"/>
              <p:nvPr/>
            </p:nvSpPr>
            <p:spPr>
              <a:xfrm>
                <a:off x="0" y="-9525"/>
                <a:ext cx="719649" cy="122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213;p5"/>
            <p:cNvGrpSpPr/>
            <p:nvPr/>
          </p:nvGrpSpPr>
          <p:grpSpPr>
            <a:xfrm>
              <a:off x="7690" y="-26737"/>
              <a:ext cx="3273486" cy="2239538"/>
              <a:chOff x="0" y="-9525"/>
              <a:chExt cx="1166163" cy="797824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0" y="0"/>
                <a:ext cx="1166163" cy="788299"/>
              </a:xfrm>
              <a:custGeom>
                <a:rect b="b" l="l" r="r" t="t"/>
                <a:pathLst>
                  <a:path extrusionOk="0" h="788299" w="1166163">
                    <a:moveTo>
                      <a:pt x="1166163" y="0"/>
                    </a:moveTo>
                    <a:lnTo>
                      <a:pt x="1166163" y="673999"/>
                    </a:lnTo>
                    <a:lnTo>
                      <a:pt x="583081" y="788299"/>
                    </a:lnTo>
                    <a:lnTo>
                      <a:pt x="0" y="673999"/>
                    </a:lnTo>
                    <a:lnTo>
                      <a:pt x="0" y="0"/>
                    </a:lnTo>
                    <a:lnTo>
                      <a:pt x="1166163" y="0"/>
                    </a:lnTo>
                    <a:close/>
                  </a:path>
                </a:pathLst>
              </a:custGeom>
              <a:solidFill>
                <a:srgbClr val="1D1B1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5"/>
              <p:cNvSpPr txBox="1"/>
              <p:nvPr/>
            </p:nvSpPr>
            <p:spPr>
              <a:xfrm>
                <a:off x="0" y="-9525"/>
                <a:ext cx="1166163" cy="683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6" name="Google Shape;216;p5"/>
          <p:cNvSpPr/>
          <p:nvPr/>
        </p:nvSpPr>
        <p:spPr>
          <a:xfrm>
            <a:off x="11027435" y="1866900"/>
            <a:ext cx="1139893" cy="12100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5F1EC"/>
          </a:solidFill>
          <a:ln cap="sq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10583006" y="3332373"/>
            <a:ext cx="2111275" cy="314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Digital Platform 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10533269" y="4894064"/>
            <a:ext cx="2298685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 to end digital solution  catering to various needs of nursing institutes, students and professionals.</a:t>
            </a:r>
            <a:endParaRPr/>
          </a:p>
        </p:txBody>
      </p:sp>
      <p:pic>
        <p:nvPicPr>
          <p:cNvPr descr="Clipboard Badge outline" id="219" name="Google Shape;21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5758" y="2102144"/>
            <a:ext cx="918980" cy="918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dea outline" id="220" name="Google Shape;22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39057" y="1969075"/>
            <a:ext cx="918980" cy="918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mote learning language outline" id="221" name="Google Shape;22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37876" y="2058947"/>
            <a:ext cx="918980" cy="9189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5"/>
          <p:cNvGrpSpPr/>
          <p:nvPr/>
        </p:nvGrpSpPr>
        <p:grpSpPr>
          <a:xfrm>
            <a:off x="5261165" y="8195623"/>
            <a:ext cx="4894140" cy="1329375"/>
            <a:chOff x="0" y="-9525"/>
            <a:chExt cx="3751578" cy="822325"/>
          </a:xfrm>
        </p:grpSpPr>
        <p:sp>
          <p:nvSpPr>
            <p:cNvPr id="223" name="Google Shape;223;p5"/>
            <p:cNvSpPr/>
            <p:nvPr/>
          </p:nvSpPr>
          <p:spPr>
            <a:xfrm>
              <a:off x="0" y="0"/>
              <a:ext cx="3751578" cy="486501"/>
            </a:xfrm>
            <a:custGeom>
              <a:rect b="b" l="l" r="r" t="t"/>
              <a:pathLst>
                <a:path extrusionOk="0" h="812800" w="3751578">
                  <a:moveTo>
                    <a:pt x="0" y="0"/>
                  </a:moveTo>
                  <a:lnTo>
                    <a:pt x="3751578" y="0"/>
                  </a:lnTo>
                  <a:lnTo>
                    <a:pt x="375157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67"/>
                <a:buFont typeface="Calibri"/>
                <a:buNone/>
              </a:pPr>
              <a:r>
                <a:rPr b="1" i="0" lang="en-US" sz="1867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Nursing Career Enhancement</a:t>
              </a:r>
              <a:endParaRPr/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0" y="-9525"/>
              <a:ext cx="3751578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0289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Calibri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10457065" y="8201804"/>
            <a:ext cx="7557847" cy="795697"/>
            <a:chOff x="0" y="-9525"/>
            <a:chExt cx="3751578" cy="822325"/>
          </a:xfrm>
        </p:grpSpPr>
        <p:sp>
          <p:nvSpPr>
            <p:cNvPr id="226" name="Google Shape;226;p5"/>
            <p:cNvSpPr/>
            <p:nvPr/>
          </p:nvSpPr>
          <p:spPr>
            <a:xfrm>
              <a:off x="0" y="0"/>
              <a:ext cx="3751578" cy="812800"/>
            </a:xfrm>
            <a:custGeom>
              <a:rect b="b" l="l" r="r" t="t"/>
              <a:pathLst>
                <a:path extrusionOk="0" h="812800" w="3751578">
                  <a:moveTo>
                    <a:pt x="0" y="0"/>
                  </a:moveTo>
                  <a:lnTo>
                    <a:pt x="3751578" y="0"/>
                  </a:lnTo>
                  <a:lnTo>
                    <a:pt x="375157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6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67"/>
                <a:buFont typeface="Calibri"/>
                <a:buNone/>
              </a:pPr>
              <a:r>
                <a:rPr b="1" i="0" lang="en-US" sz="1867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Digital Initiatives</a:t>
              </a:r>
              <a:endParaRPr/>
            </a:p>
          </p:txBody>
        </p:sp>
        <p:sp>
          <p:nvSpPr>
            <p:cNvPr id="227" name="Google Shape;227;p5"/>
            <p:cNvSpPr txBox="1"/>
            <p:nvPr/>
          </p:nvSpPr>
          <p:spPr>
            <a:xfrm>
              <a:off x="0" y="-9525"/>
              <a:ext cx="3751578" cy="822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102893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33"/>
                <a:buFont typeface="Calibri"/>
                <a:buNone/>
              </a:pPr>
              <a:r>
                <a:t/>
              </a:r>
              <a:endParaRPr b="0" i="0" sz="933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13028643" y="2504060"/>
            <a:ext cx="2350678" cy="5526543"/>
            <a:chOff x="0" y="-26737"/>
            <a:chExt cx="3281176" cy="7266729"/>
          </a:xfrm>
        </p:grpSpPr>
        <p:grpSp>
          <p:nvGrpSpPr>
            <p:cNvPr id="229" name="Google Shape;229;p5"/>
            <p:cNvGrpSpPr/>
            <p:nvPr/>
          </p:nvGrpSpPr>
          <p:grpSpPr>
            <a:xfrm>
              <a:off x="0" y="1648234"/>
              <a:ext cx="3281175" cy="5591758"/>
              <a:chOff x="0" y="-9525"/>
              <a:chExt cx="719649" cy="1226421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0" y="0"/>
                <a:ext cx="719649" cy="1216896"/>
              </a:xfrm>
              <a:custGeom>
                <a:rect b="b" l="l" r="r" t="t"/>
                <a:pathLst>
                  <a:path extrusionOk="0" h="1216896" w="719649">
                    <a:moveTo>
                      <a:pt x="0" y="0"/>
                    </a:moveTo>
                    <a:lnTo>
                      <a:pt x="719649" y="0"/>
                    </a:lnTo>
                    <a:lnTo>
                      <a:pt x="719649" y="1216896"/>
                    </a:lnTo>
                    <a:lnTo>
                      <a:pt x="0" y="1216896"/>
                    </a:lnTo>
                    <a:close/>
                  </a:path>
                </a:pathLst>
              </a:custGeom>
              <a:solidFill>
                <a:srgbClr val="D9D9D9">
                  <a:alpha val="4000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 txBox="1"/>
              <p:nvPr/>
            </p:nvSpPr>
            <p:spPr>
              <a:xfrm>
                <a:off x="0" y="-9525"/>
                <a:ext cx="719649" cy="122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7690" y="-26737"/>
              <a:ext cx="3273486" cy="2239538"/>
              <a:chOff x="0" y="-9525"/>
              <a:chExt cx="1166163" cy="797824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0" y="0"/>
                <a:ext cx="1166163" cy="788299"/>
              </a:xfrm>
              <a:custGeom>
                <a:rect b="b" l="l" r="r" t="t"/>
                <a:pathLst>
                  <a:path extrusionOk="0" h="788299" w="1166163">
                    <a:moveTo>
                      <a:pt x="1166163" y="0"/>
                    </a:moveTo>
                    <a:lnTo>
                      <a:pt x="1166163" y="673999"/>
                    </a:lnTo>
                    <a:lnTo>
                      <a:pt x="583081" y="788299"/>
                    </a:lnTo>
                    <a:lnTo>
                      <a:pt x="0" y="673999"/>
                    </a:lnTo>
                    <a:lnTo>
                      <a:pt x="0" y="0"/>
                    </a:lnTo>
                    <a:lnTo>
                      <a:pt x="1166163" y="0"/>
                    </a:lnTo>
                    <a:close/>
                  </a:path>
                </a:pathLst>
              </a:custGeom>
              <a:solidFill>
                <a:srgbClr val="24406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 txBox="1"/>
              <p:nvPr/>
            </p:nvSpPr>
            <p:spPr>
              <a:xfrm>
                <a:off x="0" y="-9525"/>
                <a:ext cx="1166163" cy="683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5" name="Google Shape;235;p5"/>
          <p:cNvSpPr txBox="1"/>
          <p:nvPr/>
        </p:nvSpPr>
        <p:spPr>
          <a:xfrm>
            <a:off x="13154585" y="3314700"/>
            <a:ext cx="2111275" cy="314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E-Kshamata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5"/>
          <p:cNvSpPr txBox="1"/>
          <p:nvPr/>
        </p:nvSpPr>
        <p:spPr>
          <a:xfrm>
            <a:off x="13109695" y="4586287"/>
            <a:ext cx="211127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e-learning platform for pre and In service nurses through competency-based modules and personalized learning pathways. 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5"/>
          <p:cNvGrpSpPr/>
          <p:nvPr/>
        </p:nvGrpSpPr>
        <p:grpSpPr>
          <a:xfrm>
            <a:off x="15583373" y="2504062"/>
            <a:ext cx="2350678" cy="5526543"/>
            <a:chOff x="0" y="-26737"/>
            <a:chExt cx="3281176" cy="7266729"/>
          </a:xfrm>
        </p:grpSpPr>
        <p:grpSp>
          <p:nvGrpSpPr>
            <p:cNvPr id="238" name="Google Shape;238;p5"/>
            <p:cNvGrpSpPr/>
            <p:nvPr/>
          </p:nvGrpSpPr>
          <p:grpSpPr>
            <a:xfrm>
              <a:off x="0" y="1648234"/>
              <a:ext cx="3281175" cy="5591758"/>
              <a:chOff x="0" y="-9525"/>
              <a:chExt cx="719649" cy="1226421"/>
            </a:xfrm>
          </p:grpSpPr>
          <p:sp>
            <p:nvSpPr>
              <p:cNvPr id="239" name="Google Shape;239;p5"/>
              <p:cNvSpPr/>
              <p:nvPr/>
            </p:nvSpPr>
            <p:spPr>
              <a:xfrm>
                <a:off x="0" y="0"/>
                <a:ext cx="719649" cy="1216896"/>
              </a:xfrm>
              <a:custGeom>
                <a:rect b="b" l="l" r="r" t="t"/>
                <a:pathLst>
                  <a:path extrusionOk="0" h="1216896" w="719649">
                    <a:moveTo>
                      <a:pt x="0" y="0"/>
                    </a:moveTo>
                    <a:lnTo>
                      <a:pt x="719649" y="0"/>
                    </a:lnTo>
                    <a:lnTo>
                      <a:pt x="719649" y="1216896"/>
                    </a:lnTo>
                    <a:lnTo>
                      <a:pt x="0" y="1216896"/>
                    </a:lnTo>
                    <a:close/>
                  </a:path>
                </a:pathLst>
              </a:custGeom>
              <a:solidFill>
                <a:srgbClr val="4F6128">
                  <a:alpha val="40000"/>
                </a:srgb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5"/>
              <p:cNvSpPr txBox="1"/>
              <p:nvPr/>
            </p:nvSpPr>
            <p:spPr>
              <a:xfrm>
                <a:off x="0" y="-9525"/>
                <a:ext cx="719649" cy="1226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5"/>
            <p:cNvGrpSpPr/>
            <p:nvPr/>
          </p:nvGrpSpPr>
          <p:grpSpPr>
            <a:xfrm>
              <a:off x="7690" y="-26737"/>
              <a:ext cx="3273486" cy="2239538"/>
              <a:chOff x="0" y="-9525"/>
              <a:chExt cx="1166163" cy="797824"/>
            </a:xfrm>
          </p:grpSpPr>
          <p:sp>
            <p:nvSpPr>
              <p:cNvPr id="242" name="Google Shape;242;p5"/>
              <p:cNvSpPr/>
              <p:nvPr/>
            </p:nvSpPr>
            <p:spPr>
              <a:xfrm>
                <a:off x="0" y="0"/>
                <a:ext cx="1166163" cy="788299"/>
              </a:xfrm>
              <a:custGeom>
                <a:rect b="b" l="l" r="r" t="t"/>
                <a:pathLst>
                  <a:path extrusionOk="0" h="788299" w="1166163">
                    <a:moveTo>
                      <a:pt x="1166163" y="0"/>
                    </a:moveTo>
                    <a:lnTo>
                      <a:pt x="1166163" y="673999"/>
                    </a:lnTo>
                    <a:lnTo>
                      <a:pt x="583081" y="788299"/>
                    </a:lnTo>
                    <a:lnTo>
                      <a:pt x="0" y="673999"/>
                    </a:lnTo>
                    <a:lnTo>
                      <a:pt x="0" y="0"/>
                    </a:lnTo>
                    <a:lnTo>
                      <a:pt x="1166163" y="0"/>
                    </a:lnTo>
                    <a:close/>
                  </a:path>
                </a:pathLst>
              </a:custGeom>
              <a:solidFill>
                <a:srgbClr val="4F612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 txBox="1"/>
              <p:nvPr/>
            </p:nvSpPr>
            <p:spPr>
              <a:xfrm>
                <a:off x="0" y="-9525"/>
                <a:ext cx="1166163" cy="683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7325" lIns="27325" spcFirstLastPara="1" rIns="27325" wrap="square" tIns="27325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4" name="Google Shape;244;p5"/>
          <p:cNvSpPr/>
          <p:nvPr/>
        </p:nvSpPr>
        <p:spPr>
          <a:xfrm>
            <a:off x="16205812" y="1898531"/>
            <a:ext cx="1139893" cy="12100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5F1EC"/>
          </a:solidFill>
          <a:ln cap="sq" cmpd="sng" w="28575">
            <a:solidFill>
              <a:srgbClr val="4F6128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5"/>
          <p:cNvSpPr txBox="1"/>
          <p:nvPr/>
        </p:nvSpPr>
        <p:spPr>
          <a:xfrm>
            <a:off x="15709314" y="3334336"/>
            <a:ext cx="211127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Digital Library –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E-gyanodaya</a:t>
            </a:r>
            <a:endParaRPr b="1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5"/>
          <p:cNvSpPr txBox="1"/>
          <p:nvPr/>
        </p:nvSpPr>
        <p:spPr>
          <a:xfrm>
            <a:off x="15709314" y="4740175"/>
            <a:ext cx="2111275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library enabling nursing students and faculty  instant access to the large repository of nursing books and journals.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7" name="Google Shape;247;p5"/>
          <p:cNvGrpSpPr/>
          <p:nvPr/>
        </p:nvGrpSpPr>
        <p:grpSpPr>
          <a:xfrm>
            <a:off x="13605443" y="1947035"/>
            <a:ext cx="1139893" cy="1210082"/>
            <a:chOff x="0" y="0"/>
            <a:chExt cx="812800" cy="812800"/>
          </a:xfrm>
        </p:grpSpPr>
        <p:sp>
          <p:nvSpPr>
            <p:cNvPr id="248" name="Google Shape;248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1EC"/>
            </a:solidFill>
            <a:ln cap="sq" cmpd="sng" w="28575">
              <a:solidFill>
                <a:srgbClr val="004654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850" lIns="33850" spcFirstLastPara="1" rIns="33850" wrap="square" tIns="3385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Classroom outline" id="250" name="Google Shape;25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715899" y="2133415"/>
            <a:ext cx="918980" cy="918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oks on shelf outline" id="251" name="Google Shape;25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261407" y="2041304"/>
            <a:ext cx="918980" cy="918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Google Shape;260;p6"/>
          <p:cNvCxnSpPr/>
          <p:nvPr/>
        </p:nvCxnSpPr>
        <p:spPr>
          <a:xfrm rot="5394568">
            <a:off x="1180423" y="5143500"/>
            <a:ext cx="9042193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" name="Google Shape;261;p6"/>
          <p:cNvSpPr/>
          <p:nvPr/>
        </p:nvSpPr>
        <p:spPr>
          <a:xfrm>
            <a:off x="6119022" y="4627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6"/>
          <p:cNvSpPr txBox="1"/>
          <p:nvPr/>
        </p:nvSpPr>
        <p:spPr>
          <a:xfrm>
            <a:off x="7543800" y="4732535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Competency Certification – A Step Towards Solutions</a:t>
            </a:r>
            <a:endParaRPr/>
          </a:p>
        </p:txBody>
      </p:sp>
      <p:cxnSp>
        <p:nvCxnSpPr>
          <p:cNvPr id="263" name="Google Shape;263;p6"/>
          <p:cNvCxnSpPr/>
          <p:nvPr/>
        </p:nvCxnSpPr>
        <p:spPr>
          <a:xfrm>
            <a:off x="6119019" y="43672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6"/>
          <p:cNvCxnSpPr/>
          <p:nvPr/>
        </p:nvCxnSpPr>
        <p:spPr>
          <a:xfrm>
            <a:off x="6119019" y="61960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6"/>
          <p:cNvCxnSpPr/>
          <p:nvPr/>
        </p:nvCxnSpPr>
        <p:spPr>
          <a:xfrm>
            <a:off x="6119019" y="79486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6"/>
          <p:cNvSpPr txBox="1"/>
          <p:nvPr/>
        </p:nvSpPr>
        <p:spPr>
          <a:xfrm>
            <a:off x="7561408" y="6660041"/>
            <a:ext cx="8920016" cy="946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Inside the Certification Centre </a:t>
            </a:r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6119022" y="6532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6"/>
          <p:cNvSpPr txBox="1"/>
          <p:nvPr/>
        </p:nvSpPr>
        <p:spPr>
          <a:xfrm>
            <a:off x="7586808" y="8084865"/>
            <a:ext cx="7167416" cy="1554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Why Hire Certified Nurses</a:t>
            </a:r>
            <a:endParaRPr/>
          </a:p>
        </p:txBody>
      </p:sp>
      <p:sp>
        <p:nvSpPr>
          <p:cNvPr id="269" name="Google Shape;269;p6"/>
          <p:cNvSpPr/>
          <p:nvPr/>
        </p:nvSpPr>
        <p:spPr>
          <a:xfrm>
            <a:off x="6119019" y="8279067"/>
            <a:ext cx="1201674" cy="1201770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6"/>
          <p:cNvSpPr/>
          <p:nvPr/>
        </p:nvSpPr>
        <p:spPr>
          <a:xfrm>
            <a:off x="6397021" y="6859960"/>
            <a:ext cx="600428" cy="645740"/>
          </a:xfrm>
          <a:custGeom>
            <a:rect b="b" l="l" r="r" t="t"/>
            <a:pathLst>
              <a:path extrusionOk="0" h="645740" w="645740">
                <a:moveTo>
                  <a:pt x="0" y="0"/>
                </a:moveTo>
                <a:lnTo>
                  <a:pt x="645740" y="0"/>
                </a:lnTo>
                <a:lnTo>
                  <a:pt x="645740" y="645740"/>
                </a:lnTo>
                <a:lnTo>
                  <a:pt x="0" y="645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6"/>
          <p:cNvSpPr txBox="1"/>
          <p:nvPr/>
        </p:nvSpPr>
        <p:spPr>
          <a:xfrm>
            <a:off x="7597316" y="922307"/>
            <a:ext cx="10105704" cy="1187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About </a:t>
            </a:r>
            <a:r>
              <a:rPr lang="en-US" sz="2799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the mission</a:t>
            </a: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b="0" i="0" sz="2799" u="none" cap="none" strike="noStrike">
              <a:solidFill>
                <a:srgbClr val="5C5E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72" name="Google Shape;272;p6"/>
          <p:cNvSpPr/>
          <p:nvPr/>
        </p:nvSpPr>
        <p:spPr>
          <a:xfrm>
            <a:off x="6119021" y="958585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6"/>
          <p:cNvSpPr/>
          <p:nvPr/>
        </p:nvSpPr>
        <p:spPr>
          <a:xfrm>
            <a:off x="6397021" y="1203177"/>
            <a:ext cx="734727" cy="734727"/>
          </a:xfrm>
          <a:custGeom>
            <a:rect b="b" l="l" r="r" t="t"/>
            <a:pathLst>
              <a:path extrusionOk="0" h="734727" w="734727">
                <a:moveTo>
                  <a:pt x="0" y="0"/>
                </a:moveTo>
                <a:lnTo>
                  <a:pt x="734727" y="0"/>
                </a:lnTo>
                <a:lnTo>
                  <a:pt x="734727" y="734727"/>
                </a:lnTo>
                <a:lnTo>
                  <a:pt x="0" y="734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6"/>
          <p:cNvSpPr/>
          <p:nvPr/>
        </p:nvSpPr>
        <p:spPr>
          <a:xfrm>
            <a:off x="6400800" y="4931005"/>
            <a:ext cx="628911" cy="676372"/>
          </a:xfrm>
          <a:custGeom>
            <a:rect b="b" l="l" r="r" t="t"/>
            <a:pathLst>
              <a:path extrusionOk="0" h="676372" w="676372">
                <a:moveTo>
                  <a:pt x="0" y="0"/>
                </a:moveTo>
                <a:lnTo>
                  <a:pt x="676372" y="0"/>
                </a:lnTo>
                <a:lnTo>
                  <a:pt x="676372" y="676373"/>
                </a:lnTo>
                <a:lnTo>
                  <a:pt x="0" y="67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6"/>
          <p:cNvSpPr/>
          <p:nvPr/>
        </p:nvSpPr>
        <p:spPr>
          <a:xfrm>
            <a:off x="6256767" y="8428390"/>
            <a:ext cx="861260" cy="903098"/>
          </a:xfrm>
          <a:custGeom>
            <a:rect b="b" l="l" r="r" t="t"/>
            <a:pathLst>
              <a:path extrusionOk="0" h="903098" w="926255">
                <a:moveTo>
                  <a:pt x="0" y="0"/>
                </a:moveTo>
                <a:lnTo>
                  <a:pt x="926254" y="0"/>
                </a:lnTo>
                <a:lnTo>
                  <a:pt x="926254" y="903099"/>
                </a:lnTo>
                <a:lnTo>
                  <a:pt x="0" y="903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76" name="Google Shape;276;p6"/>
          <p:cNvCxnSpPr/>
          <p:nvPr/>
        </p:nvCxnSpPr>
        <p:spPr>
          <a:xfrm>
            <a:off x="6089670" y="2476500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p6"/>
          <p:cNvSpPr txBox="1"/>
          <p:nvPr/>
        </p:nvSpPr>
        <p:spPr>
          <a:xfrm>
            <a:off x="7452377" y="2857500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Systemic Gaps Affecting Nursing Quality</a:t>
            </a:r>
            <a:endParaRPr/>
          </a:p>
        </p:txBody>
      </p:sp>
      <p:sp>
        <p:nvSpPr>
          <p:cNvPr id="278" name="Google Shape;278;p6"/>
          <p:cNvSpPr/>
          <p:nvPr/>
        </p:nvSpPr>
        <p:spPr>
          <a:xfrm>
            <a:off x="6069619" y="2766910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0486" y="2979935"/>
            <a:ext cx="834393" cy="83439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6"/>
          <p:cNvSpPr/>
          <p:nvPr/>
        </p:nvSpPr>
        <p:spPr>
          <a:xfrm>
            <a:off x="5986175" y="4698996"/>
            <a:ext cx="11844626" cy="4965595"/>
          </a:xfrm>
          <a:custGeom>
            <a:rect b="b" l="l" r="r" t="t"/>
            <a:pathLst>
              <a:path extrusionOk="0" h="1996522" w="16054705">
                <a:moveTo>
                  <a:pt x="0" y="0"/>
                </a:moveTo>
                <a:lnTo>
                  <a:pt x="16054705" y="0"/>
                </a:lnTo>
                <a:lnTo>
                  <a:pt x="16054705" y="1996522"/>
                </a:lnTo>
                <a:lnTo>
                  <a:pt x="0" y="1996522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</p:sp>
      <p:sp>
        <p:nvSpPr>
          <p:cNvPr id="281" name="Google Shape;281;p6"/>
          <p:cNvSpPr/>
          <p:nvPr/>
        </p:nvSpPr>
        <p:spPr>
          <a:xfrm>
            <a:off x="5963872" y="613164"/>
            <a:ext cx="11840345" cy="1587235"/>
          </a:xfrm>
          <a:custGeom>
            <a:rect b="b" l="l" r="r" t="t"/>
            <a:pathLst>
              <a:path extrusionOk="0" h="1996522" w="16054705">
                <a:moveTo>
                  <a:pt x="0" y="0"/>
                </a:moveTo>
                <a:lnTo>
                  <a:pt x="16054705" y="0"/>
                </a:lnTo>
                <a:lnTo>
                  <a:pt x="16054705" y="1996522"/>
                </a:lnTo>
                <a:lnTo>
                  <a:pt x="0" y="1996522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</p:sp>
      <p:sp>
        <p:nvSpPr>
          <p:cNvPr id="282" name="Google Shape;282;p6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7"/>
          <p:cNvCxnSpPr/>
          <p:nvPr/>
        </p:nvCxnSpPr>
        <p:spPr>
          <a:xfrm rot="4625">
            <a:off x="295566" y="1477040"/>
            <a:ext cx="17696869" cy="0"/>
          </a:xfrm>
          <a:prstGeom prst="straightConnector1">
            <a:avLst/>
          </a:prstGeom>
          <a:noFill/>
          <a:ln cap="rnd" cmpd="sng" w="9525">
            <a:solidFill>
              <a:srgbClr val="43B0FF">
                <a:alpha val="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7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grpSp>
        <p:nvGrpSpPr>
          <p:cNvPr id="295" name="Google Shape;295;p7"/>
          <p:cNvGrpSpPr/>
          <p:nvPr/>
        </p:nvGrpSpPr>
        <p:grpSpPr>
          <a:xfrm>
            <a:off x="906453" y="2185244"/>
            <a:ext cx="6989734" cy="6391811"/>
            <a:chOff x="283792" y="2027899"/>
            <a:chExt cx="3400787" cy="2514082"/>
          </a:xfrm>
        </p:grpSpPr>
        <p:cxnSp>
          <p:nvCxnSpPr>
            <p:cNvPr id="296" name="Google Shape;296;p7"/>
            <p:cNvCxnSpPr/>
            <p:nvPr/>
          </p:nvCxnSpPr>
          <p:spPr>
            <a:xfrm>
              <a:off x="1228865" y="2238300"/>
              <a:ext cx="1845438" cy="1419300"/>
            </a:xfrm>
            <a:prstGeom prst="straightConnector1">
              <a:avLst/>
            </a:prstGeom>
            <a:noFill/>
            <a:ln cap="flat" cmpd="sng" w="12700">
              <a:solidFill>
                <a:srgbClr val="CE9D0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7" name="Google Shape;297;p7"/>
            <p:cNvCxnSpPr/>
            <p:nvPr/>
          </p:nvCxnSpPr>
          <p:spPr>
            <a:xfrm flipH="1">
              <a:off x="725813" y="2179251"/>
              <a:ext cx="1489529" cy="1396371"/>
            </a:xfrm>
            <a:prstGeom prst="straightConnector1">
              <a:avLst/>
            </a:prstGeom>
            <a:noFill/>
            <a:ln cap="flat" cmpd="sng" w="12700">
              <a:solidFill>
                <a:srgbClr val="008AA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8" name="Google Shape;298;p7"/>
            <p:cNvSpPr txBox="1"/>
            <p:nvPr/>
          </p:nvSpPr>
          <p:spPr>
            <a:xfrm>
              <a:off x="993401" y="2061809"/>
              <a:ext cx="636096" cy="108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E9D0B"/>
                </a:buClr>
                <a:buSzPts val="12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CE9D0B"/>
                  </a:solidFill>
                  <a:latin typeface="Calibri"/>
                  <a:ea typeface="Calibri"/>
                  <a:cs typeface="Calibri"/>
                  <a:sym typeface="Calibri"/>
                </a:rPr>
                <a:t>Demand</a:t>
              </a:r>
              <a:endParaRPr b="1" i="0" sz="1800" u="none" cap="none" strike="noStrike">
                <a:solidFill>
                  <a:srgbClr val="CE9D0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 txBox="1"/>
            <p:nvPr/>
          </p:nvSpPr>
          <p:spPr>
            <a:xfrm>
              <a:off x="2174059" y="2027899"/>
              <a:ext cx="636096" cy="108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AAC"/>
                </a:buClr>
                <a:buSzPts val="12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008AAC"/>
                  </a:solidFill>
                  <a:latin typeface="Calibri"/>
                  <a:ea typeface="Calibri"/>
                  <a:cs typeface="Calibri"/>
                  <a:sym typeface="Calibri"/>
                </a:rPr>
                <a:t>Supply</a:t>
              </a:r>
              <a:endParaRPr b="1" i="0" sz="1800" u="none" cap="none" strike="noStrike">
                <a:solidFill>
                  <a:srgbClr val="008AA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7"/>
            <p:cNvSpPr txBox="1"/>
            <p:nvPr/>
          </p:nvSpPr>
          <p:spPr>
            <a:xfrm>
              <a:off x="1311449" y="4433029"/>
              <a:ext cx="1256387" cy="108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Quantity of Nurses</a:t>
              </a:r>
              <a:endParaRPr b="1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7"/>
            <p:cNvSpPr txBox="1"/>
            <p:nvPr/>
          </p:nvSpPr>
          <p:spPr>
            <a:xfrm rot="-5400000">
              <a:off x="-207577" y="2972204"/>
              <a:ext cx="1117510" cy="134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B3D3F"/>
                </a:buClr>
                <a:buSzPts val="1200"/>
                <a:buFont typeface="Calibri"/>
                <a:buNone/>
              </a:pPr>
              <a:r>
                <a:rPr b="1" i="0" lang="en-US" sz="1800" u="none" cap="none" strike="noStrike">
                  <a:solidFill>
                    <a:srgbClr val="3B3D3F"/>
                  </a:solidFill>
                  <a:latin typeface="Calibri"/>
                  <a:ea typeface="Calibri"/>
                  <a:cs typeface="Calibri"/>
                  <a:sym typeface="Calibri"/>
                </a:rPr>
                <a:t>Salary of Nurses</a:t>
              </a:r>
              <a:endParaRPr b="1" i="0" sz="1800" u="none" cap="none" strike="noStrike">
                <a:solidFill>
                  <a:srgbClr val="3B3D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2" name="Google Shape;302;p7"/>
            <p:cNvCxnSpPr/>
            <p:nvPr/>
          </p:nvCxnSpPr>
          <p:spPr>
            <a:xfrm rot="10800000">
              <a:off x="526093" y="2634030"/>
              <a:ext cx="1200600" cy="0"/>
            </a:xfrm>
            <a:prstGeom prst="straightConnector1">
              <a:avLst/>
            </a:prstGeom>
            <a:noFill/>
            <a:ln cap="flat" cmpd="sng" w="12700">
              <a:solidFill>
                <a:srgbClr val="D9D9D9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3" name="Google Shape;303;p7"/>
            <p:cNvCxnSpPr/>
            <p:nvPr/>
          </p:nvCxnSpPr>
          <p:spPr>
            <a:xfrm rot="10800000">
              <a:off x="526093" y="3233508"/>
              <a:ext cx="1995474" cy="0"/>
            </a:xfrm>
            <a:prstGeom prst="straightConnector1">
              <a:avLst/>
            </a:prstGeom>
            <a:noFill/>
            <a:ln cap="flat" cmpd="sng" w="127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4" name="Google Shape;304;p7"/>
            <p:cNvCxnSpPr/>
            <p:nvPr/>
          </p:nvCxnSpPr>
          <p:spPr>
            <a:xfrm rot="10800000">
              <a:off x="526093" y="2053008"/>
              <a:ext cx="0" cy="2279236"/>
            </a:xfrm>
            <a:prstGeom prst="straightConnector1">
              <a:avLst/>
            </a:prstGeom>
            <a:noFill/>
            <a:ln cap="flat" cmpd="sng" w="25400">
              <a:solidFill>
                <a:srgbClr val="5C5C5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509766" y="4325218"/>
              <a:ext cx="3041817" cy="14995"/>
            </a:xfrm>
            <a:prstGeom prst="straightConnector1">
              <a:avLst/>
            </a:prstGeom>
            <a:noFill/>
            <a:ln cap="flat" cmpd="sng" w="25400">
              <a:solidFill>
                <a:srgbClr val="5C5C5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306" name="Google Shape;306;p7"/>
            <p:cNvCxnSpPr/>
            <p:nvPr/>
          </p:nvCxnSpPr>
          <p:spPr>
            <a:xfrm rot="10800000">
              <a:off x="1726693" y="2634030"/>
              <a:ext cx="841143" cy="0"/>
            </a:xfrm>
            <a:prstGeom prst="straightConnector1">
              <a:avLst/>
            </a:prstGeom>
            <a:noFill/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07" name="Google Shape;307;p7"/>
            <p:cNvSpPr txBox="1"/>
            <p:nvPr/>
          </p:nvSpPr>
          <p:spPr>
            <a:xfrm>
              <a:off x="2621410" y="2516163"/>
              <a:ext cx="1063169" cy="217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5C5F"/>
                </a:buClr>
                <a:buSzPts val="12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5C5C5F"/>
                  </a:solidFill>
                  <a:latin typeface="Calibri"/>
                  <a:ea typeface="Calibri"/>
                  <a:cs typeface="Calibri"/>
                  <a:sym typeface="Calibri"/>
                </a:rPr>
                <a:t> Expected salary </a:t>
              </a:r>
              <a:br>
                <a:rPr b="0" i="0" lang="en-US" sz="1800" u="none" cap="none" strike="noStrike">
                  <a:solidFill>
                    <a:srgbClr val="5C5C5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1800" u="none" cap="none" strike="noStrike">
                  <a:solidFill>
                    <a:srgbClr val="5C5C5F"/>
                  </a:solidFill>
                  <a:latin typeface="Calibri"/>
                  <a:ea typeface="Calibri"/>
                  <a:cs typeface="Calibri"/>
                  <a:sym typeface="Calibri"/>
                </a:rPr>
                <a:t>of nurses</a:t>
              </a:r>
              <a:endParaRPr b="0" i="0" sz="1800" u="none" cap="none" strike="noStrike">
                <a:solidFill>
                  <a:srgbClr val="5C5C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575596" y="2514030"/>
              <a:ext cx="420081" cy="291305"/>
            </a:xfrm>
            <a:prstGeom prst="ellipse">
              <a:avLst/>
            </a:prstGeom>
            <a:noFill/>
            <a:ln cap="flat" cmpd="sng" w="12700">
              <a:solidFill>
                <a:srgbClr val="605E55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2242855" y="3079544"/>
              <a:ext cx="420081" cy="291305"/>
            </a:xfrm>
            <a:prstGeom prst="ellipse">
              <a:avLst/>
            </a:prstGeom>
            <a:noFill/>
            <a:ln cap="flat" cmpd="sng" w="12700">
              <a:solidFill>
                <a:srgbClr val="FF0000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7"/>
            <p:cNvSpPr txBox="1"/>
            <p:nvPr/>
          </p:nvSpPr>
          <p:spPr>
            <a:xfrm>
              <a:off x="1883885" y="3561532"/>
              <a:ext cx="970013" cy="217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C5C5F"/>
                </a:buClr>
                <a:buSzPts val="12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5C5C5F"/>
                  </a:solidFill>
                  <a:latin typeface="Calibri"/>
                  <a:ea typeface="Calibri"/>
                  <a:cs typeface="Calibri"/>
                  <a:sym typeface="Calibri"/>
                </a:rPr>
                <a:t>Current salary </a:t>
              </a:r>
              <a:br>
                <a:rPr b="0" i="0" lang="en-US" sz="1800" u="none" cap="none" strike="noStrike">
                  <a:solidFill>
                    <a:srgbClr val="5C5C5F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en-US" sz="1800" u="none" cap="none" strike="noStrike">
                  <a:solidFill>
                    <a:srgbClr val="5C5C5F"/>
                  </a:solidFill>
                  <a:latin typeface="Calibri"/>
                  <a:ea typeface="Calibri"/>
                  <a:cs typeface="Calibri"/>
                  <a:sym typeface="Calibri"/>
                </a:rPr>
                <a:t>of nurses</a:t>
              </a:r>
              <a:endParaRPr b="0" i="0" sz="1800" u="none" cap="none" strike="noStrike">
                <a:solidFill>
                  <a:srgbClr val="5C5C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1" name="Google Shape;311;p7"/>
          <p:cNvCxnSpPr/>
          <p:nvPr/>
        </p:nvCxnSpPr>
        <p:spPr>
          <a:xfrm>
            <a:off x="8961722" y="1635140"/>
            <a:ext cx="0" cy="7546960"/>
          </a:xfrm>
          <a:prstGeom prst="straightConnector1">
            <a:avLst/>
          </a:prstGeom>
          <a:noFill/>
          <a:ln cap="flat" cmpd="sng" w="19050">
            <a:solidFill>
              <a:srgbClr val="D3D3D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2" name="Google Shape;312;p7"/>
          <p:cNvSpPr/>
          <p:nvPr/>
        </p:nvSpPr>
        <p:spPr>
          <a:xfrm>
            <a:off x="14535310" y="2695127"/>
            <a:ext cx="3016758" cy="2384612"/>
          </a:xfrm>
          <a:prstGeom prst="roundRect">
            <a:avLst>
              <a:gd fmla="val 16667" name="adj"/>
            </a:avLst>
          </a:prstGeom>
          <a:solidFill>
            <a:srgbClr val="CCD4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14556106" y="6258718"/>
            <a:ext cx="3016758" cy="2384612"/>
          </a:xfrm>
          <a:prstGeom prst="roundRect">
            <a:avLst>
              <a:gd fmla="val 16667" name="adj"/>
            </a:avLst>
          </a:prstGeom>
          <a:solidFill>
            <a:srgbClr val="CCD4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10015184" y="6306498"/>
            <a:ext cx="3016758" cy="2384612"/>
          </a:xfrm>
          <a:prstGeom prst="roundRect">
            <a:avLst>
              <a:gd fmla="val 16667" name="adj"/>
            </a:avLst>
          </a:prstGeom>
          <a:solidFill>
            <a:srgbClr val="CCD4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10019638" y="2680986"/>
            <a:ext cx="3016758" cy="2384612"/>
          </a:xfrm>
          <a:prstGeom prst="roundRect">
            <a:avLst>
              <a:gd fmla="val 16667" name="adj"/>
            </a:avLst>
          </a:prstGeom>
          <a:solidFill>
            <a:srgbClr val="CCD4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14528394" y="2834947"/>
            <a:ext cx="2851691" cy="226374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4528408" y="6230939"/>
            <a:ext cx="2851691" cy="226374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10190720" y="6277006"/>
            <a:ext cx="2851691" cy="226374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10184704" y="2815996"/>
            <a:ext cx="2851691" cy="2263744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11864023" y="3856801"/>
            <a:ext cx="3981371" cy="3622013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29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 txBox="1"/>
          <p:nvPr/>
        </p:nvSpPr>
        <p:spPr>
          <a:xfrm>
            <a:off x="12808892" y="5166954"/>
            <a:ext cx="2098461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AC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8AAC"/>
                </a:solidFill>
                <a:latin typeface="Calibri"/>
                <a:ea typeface="Calibri"/>
                <a:cs typeface="Calibri"/>
                <a:sym typeface="Calibri"/>
              </a:rPr>
              <a:t>Vicious </a:t>
            </a:r>
            <a:endParaRPr b="1" i="0" sz="3200" u="none" cap="none" strike="noStrike">
              <a:solidFill>
                <a:srgbClr val="008A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AAC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8AAC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 b="1" i="0" sz="3200" u="none" cap="none" strike="noStrike">
              <a:solidFill>
                <a:srgbClr val="008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9851679" y="2493137"/>
            <a:ext cx="666048" cy="632508"/>
          </a:xfrm>
          <a:prstGeom prst="flowChartConnector">
            <a:avLst/>
          </a:prstGeom>
          <a:solidFill>
            <a:srgbClr val="008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17047048" y="2531639"/>
            <a:ext cx="666048" cy="632508"/>
          </a:xfrm>
          <a:prstGeom prst="flowChartConnector">
            <a:avLst/>
          </a:prstGeom>
          <a:solidFill>
            <a:srgbClr val="008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17047067" y="8178428"/>
            <a:ext cx="666048" cy="632508"/>
          </a:xfrm>
          <a:prstGeom prst="flowChartConnector">
            <a:avLst/>
          </a:prstGeom>
          <a:solidFill>
            <a:srgbClr val="008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9859020" y="8159474"/>
            <a:ext cx="666048" cy="632508"/>
          </a:xfrm>
          <a:prstGeom prst="flowChartConnector">
            <a:avLst/>
          </a:prstGeom>
          <a:solidFill>
            <a:srgbClr val="008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&#10;&#10;Description automatically generated with low confidence" id="326" name="Google Shape;32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22363" y="3983186"/>
            <a:ext cx="1050297" cy="9768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Shape&#10;&#10;Description automatically generated with low confidence" id="327" name="Google Shape;32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22363" y="6391078"/>
            <a:ext cx="1050292" cy="9768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Shape&#10;&#10;Description automatically generated with low confidence" id="328" name="Google Shape;32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72172" y="6256107"/>
            <a:ext cx="1050292" cy="9768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Shape&#10;&#10;Description automatically generated with low confidence" id="329" name="Google Shape;329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695470" y="3937287"/>
            <a:ext cx="1050292" cy="9768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0" name="Google Shape;330;p7"/>
          <p:cNvSpPr txBox="1"/>
          <p:nvPr/>
        </p:nvSpPr>
        <p:spPr>
          <a:xfrm>
            <a:off x="10417962" y="3026135"/>
            <a:ext cx="1440665" cy="1614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294"/>
              </a:buClr>
              <a:buSzPts val="1050"/>
              <a:buFont typeface="Calibri"/>
              <a:buNone/>
            </a:pPr>
            <a: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  <a:t>Low salaries for nurses </a:t>
            </a:r>
            <a:b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  <a:t>in the market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15844310" y="3260881"/>
            <a:ext cx="1173085" cy="1082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294"/>
              </a:buClr>
              <a:buSzPts val="1050"/>
              <a:buFont typeface="Calibri"/>
              <a:buNone/>
            </a:pPr>
            <a: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  <a:t>Poor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294"/>
              </a:buClr>
              <a:buSzPts val="1050"/>
              <a:buFont typeface="Calibri"/>
              <a:buNone/>
            </a:pPr>
            <a: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  <a:t>quality of </a:t>
            </a:r>
            <a:b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  <a:t>incoming students </a:t>
            </a:r>
            <a:endParaRPr b="0" i="0" sz="1800" u="none" cap="none" strike="noStrike">
              <a:solidFill>
                <a:srgbClr val="2942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7"/>
          <p:cNvSpPr txBox="1"/>
          <p:nvPr/>
        </p:nvSpPr>
        <p:spPr>
          <a:xfrm>
            <a:off x="10417960" y="7033055"/>
            <a:ext cx="1291107" cy="1082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294"/>
              </a:buClr>
              <a:buSzPts val="1050"/>
              <a:buFont typeface="Calibri"/>
              <a:buNone/>
            </a:pPr>
            <a: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  <a:t>Poor quality of nursing professionals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"/>
          <p:cNvSpPr txBox="1"/>
          <p:nvPr/>
        </p:nvSpPr>
        <p:spPr>
          <a:xfrm>
            <a:off x="15798968" y="6970327"/>
            <a:ext cx="1492488" cy="1082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294"/>
              </a:buClr>
              <a:buSzPts val="1050"/>
              <a:buFont typeface="Calibri"/>
              <a:buNone/>
            </a:pPr>
            <a:r>
              <a:rPr b="0" i="0" lang="en-US" sz="1800" u="none" cap="none" strike="noStrike">
                <a:solidFill>
                  <a:srgbClr val="294294"/>
                </a:solidFill>
                <a:latin typeface="Calibri"/>
                <a:ea typeface="Calibri"/>
                <a:cs typeface="Calibri"/>
                <a:sym typeface="Calibri"/>
              </a:rPr>
              <a:t>Poor quality institutes with no incentive to invest in quality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7"/>
          <p:cNvGrpSpPr/>
          <p:nvPr/>
        </p:nvGrpSpPr>
        <p:grpSpPr>
          <a:xfrm>
            <a:off x="12618897" y="4452221"/>
            <a:ext cx="2495015" cy="3364670"/>
            <a:chOff x="-75527" y="-606912"/>
            <a:chExt cx="1213825" cy="1722365"/>
          </a:xfrm>
        </p:grpSpPr>
        <p:sp>
          <p:nvSpPr>
            <p:cNvPr id="335" name="Google Shape;335;p7"/>
            <p:cNvSpPr/>
            <p:nvPr/>
          </p:nvSpPr>
          <p:spPr>
            <a:xfrm>
              <a:off x="-75527" y="-606912"/>
              <a:ext cx="1213825" cy="1213825"/>
            </a:xfrm>
            <a:custGeom>
              <a:rect b="b" l="l" r="r" t="t"/>
              <a:pathLst>
                <a:path extrusionOk="0" h="120000" w="120000">
                  <a:moveTo>
                    <a:pt x="88925" y="12339"/>
                  </a:moveTo>
                  <a:lnTo>
                    <a:pt x="88925" y="12339"/>
                  </a:lnTo>
                  <a:cubicBezTo>
                    <a:pt x="108253" y="24069"/>
                    <a:pt x="118584" y="46310"/>
                    <a:pt x="115078" y="68646"/>
                  </a:cubicBezTo>
                  <a:cubicBezTo>
                    <a:pt x="111572" y="90981"/>
                    <a:pt x="94923" y="108988"/>
                    <a:pt x="72931" y="114232"/>
                  </a:cubicBezTo>
                  <a:cubicBezTo>
                    <a:pt x="50939" y="119476"/>
                    <a:pt x="27957" y="110918"/>
                    <a:pt x="14749" y="92568"/>
                  </a:cubicBezTo>
                  <a:cubicBezTo>
                    <a:pt x="1542" y="74217"/>
                    <a:pt x="725" y="49708"/>
                    <a:pt x="12681" y="30518"/>
                  </a:cubicBezTo>
                  <a:lnTo>
                    <a:pt x="9315" y="27952"/>
                  </a:lnTo>
                  <a:lnTo>
                    <a:pt x="18201" y="28125"/>
                  </a:lnTo>
                  <a:lnTo>
                    <a:pt x="21137" y="36967"/>
                  </a:lnTo>
                  <a:lnTo>
                    <a:pt x="17773" y="34402"/>
                  </a:lnTo>
                  <a:lnTo>
                    <a:pt x="17773" y="34402"/>
                  </a:lnTo>
                  <a:cubicBezTo>
                    <a:pt x="3637" y="57720"/>
                    <a:pt x="11078" y="88083"/>
                    <a:pt x="34395" y="102223"/>
                  </a:cubicBezTo>
                  <a:cubicBezTo>
                    <a:pt x="57711" y="116362"/>
                    <a:pt x="88075" y="108926"/>
                    <a:pt x="102218" y="85612"/>
                  </a:cubicBezTo>
                  <a:cubicBezTo>
                    <a:pt x="116362" y="62299"/>
                    <a:pt x="108931" y="31933"/>
                    <a:pt x="85619" y="17786"/>
                  </a:cubicBezTo>
                  <a:close/>
                </a:path>
              </a:pathLst>
            </a:custGeom>
            <a:solidFill>
              <a:srgbClr val="CACD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129821" y="0"/>
              <a:ext cx="803126" cy="40156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7"/>
            <p:cNvSpPr txBox="1"/>
            <p:nvPr/>
          </p:nvSpPr>
          <p:spPr>
            <a:xfrm>
              <a:off x="149424" y="19603"/>
              <a:ext cx="763920" cy="362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129821" y="713890"/>
              <a:ext cx="803126" cy="401563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7"/>
            <p:cNvSpPr txBox="1"/>
            <p:nvPr/>
          </p:nvSpPr>
          <p:spPr>
            <a:xfrm>
              <a:off x="149424" y="733493"/>
              <a:ext cx="763920" cy="362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750" lIns="64750" spcFirstLastPara="1" rIns="64750" wrap="square" tIns="64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Calibri"/>
                <a:buNone/>
              </a:pPr>
              <a:r>
                <a:t/>
              </a:r>
              <a:endParaRPr b="0" i="0" sz="1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7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Low nursing quality persists due to a self-reinforcing vicious cycle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p8"/>
          <p:cNvCxnSpPr/>
          <p:nvPr/>
        </p:nvCxnSpPr>
        <p:spPr>
          <a:xfrm rot="5394568">
            <a:off x="1180423" y="5143500"/>
            <a:ext cx="9042193" cy="0"/>
          </a:xfrm>
          <a:prstGeom prst="straightConnector1">
            <a:avLst/>
          </a:prstGeom>
          <a:noFill/>
          <a:ln cap="rnd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0" name="Google Shape;350;p8"/>
          <p:cNvSpPr/>
          <p:nvPr/>
        </p:nvSpPr>
        <p:spPr>
          <a:xfrm>
            <a:off x="6119022" y="4627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8"/>
          <p:cNvSpPr txBox="1"/>
          <p:nvPr/>
        </p:nvSpPr>
        <p:spPr>
          <a:xfrm>
            <a:off x="7543800" y="4732535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Competency Certification: A Step Towards Solutions</a:t>
            </a:r>
            <a:endParaRPr/>
          </a:p>
        </p:txBody>
      </p:sp>
      <p:cxnSp>
        <p:nvCxnSpPr>
          <p:cNvPr id="352" name="Google Shape;352;p8"/>
          <p:cNvCxnSpPr/>
          <p:nvPr/>
        </p:nvCxnSpPr>
        <p:spPr>
          <a:xfrm>
            <a:off x="6119019" y="43672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8"/>
          <p:cNvCxnSpPr/>
          <p:nvPr/>
        </p:nvCxnSpPr>
        <p:spPr>
          <a:xfrm>
            <a:off x="6119019" y="61960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8"/>
          <p:cNvCxnSpPr/>
          <p:nvPr/>
        </p:nvCxnSpPr>
        <p:spPr>
          <a:xfrm>
            <a:off x="6119019" y="7948612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5" name="Google Shape;355;p8"/>
          <p:cNvSpPr txBox="1"/>
          <p:nvPr/>
        </p:nvSpPr>
        <p:spPr>
          <a:xfrm>
            <a:off x="7561408" y="6660041"/>
            <a:ext cx="8920016" cy="946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Inside the Certification Centre </a:t>
            </a:r>
            <a:endParaRPr/>
          </a:p>
        </p:txBody>
      </p:sp>
      <p:sp>
        <p:nvSpPr>
          <p:cNvPr id="356" name="Google Shape;356;p8"/>
          <p:cNvSpPr/>
          <p:nvPr/>
        </p:nvSpPr>
        <p:spPr>
          <a:xfrm>
            <a:off x="6119022" y="6532556"/>
            <a:ext cx="1117352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8"/>
          <p:cNvSpPr txBox="1"/>
          <p:nvPr/>
        </p:nvSpPr>
        <p:spPr>
          <a:xfrm>
            <a:off x="7586808" y="8084865"/>
            <a:ext cx="7167416" cy="15544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Why Hire Certified Nurses</a:t>
            </a:r>
            <a:endParaRPr/>
          </a:p>
        </p:txBody>
      </p:sp>
      <p:sp>
        <p:nvSpPr>
          <p:cNvPr id="358" name="Google Shape;358;p8"/>
          <p:cNvSpPr/>
          <p:nvPr/>
        </p:nvSpPr>
        <p:spPr>
          <a:xfrm>
            <a:off x="6119019" y="8279067"/>
            <a:ext cx="1201674" cy="1201770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8"/>
          <p:cNvSpPr/>
          <p:nvPr/>
        </p:nvSpPr>
        <p:spPr>
          <a:xfrm>
            <a:off x="6397021" y="6859960"/>
            <a:ext cx="600428" cy="645740"/>
          </a:xfrm>
          <a:custGeom>
            <a:rect b="b" l="l" r="r" t="t"/>
            <a:pathLst>
              <a:path extrusionOk="0" h="645740" w="645740">
                <a:moveTo>
                  <a:pt x="0" y="0"/>
                </a:moveTo>
                <a:lnTo>
                  <a:pt x="645740" y="0"/>
                </a:lnTo>
                <a:lnTo>
                  <a:pt x="645740" y="645740"/>
                </a:lnTo>
                <a:lnTo>
                  <a:pt x="0" y="6457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8"/>
          <p:cNvSpPr txBox="1"/>
          <p:nvPr/>
        </p:nvSpPr>
        <p:spPr>
          <a:xfrm>
            <a:off x="7597316" y="922307"/>
            <a:ext cx="10105704" cy="1187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About the Mission </a:t>
            </a:r>
            <a:endParaRPr b="0" i="0" sz="2799" u="none" cap="none" strike="noStrike">
              <a:solidFill>
                <a:srgbClr val="5C5E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6119021" y="958585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8"/>
          <p:cNvSpPr/>
          <p:nvPr/>
        </p:nvSpPr>
        <p:spPr>
          <a:xfrm>
            <a:off x="6397021" y="1203177"/>
            <a:ext cx="734727" cy="734727"/>
          </a:xfrm>
          <a:custGeom>
            <a:rect b="b" l="l" r="r" t="t"/>
            <a:pathLst>
              <a:path extrusionOk="0" h="734727" w="734727">
                <a:moveTo>
                  <a:pt x="0" y="0"/>
                </a:moveTo>
                <a:lnTo>
                  <a:pt x="734727" y="0"/>
                </a:lnTo>
                <a:lnTo>
                  <a:pt x="734727" y="734727"/>
                </a:lnTo>
                <a:lnTo>
                  <a:pt x="0" y="734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8"/>
          <p:cNvSpPr/>
          <p:nvPr/>
        </p:nvSpPr>
        <p:spPr>
          <a:xfrm>
            <a:off x="6400800" y="4931005"/>
            <a:ext cx="628911" cy="676372"/>
          </a:xfrm>
          <a:custGeom>
            <a:rect b="b" l="l" r="r" t="t"/>
            <a:pathLst>
              <a:path extrusionOk="0" h="676372" w="676372">
                <a:moveTo>
                  <a:pt x="0" y="0"/>
                </a:moveTo>
                <a:lnTo>
                  <a:pt x="676372" y="0"/>
                </a:lnTo>
                <a:lnTo>
                  <a:pt x="676372" y="676373"/>
                </a:lnTo>
                <a:lnTo>
                  <a:pt x="0" y="676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8"/>
          <p:cNvSpPr/>
          <p:nvPr/>
        </p:nvSpPr>
        <p:spPr>
          <a:xfrm>
            <a:off x="6256767" y="8428390"/>
            <a:ext cx="861260" cy="903098"/>
          </a:xfrm>
          <a:custGeom>
            <a:rect b="b" l="l" r="r" t="t"/>
            <a:pathLst>
              <a:path extrusionOk="0" h="903098" w="926255">
                <a:moveTo>
                  <a:pt x="0" y="0"/>
                </a:moveTo>
                <a:lnTo>
                  <a:pt x="926254" y="0"/>
                </a:lnTo>
                <a:lnTo>
                  <a:pt x="926254" y="903099"/>
                </a:lnTo>
                <a:lnTo>
                  <a:pt x="0" y="903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65" name="Google Shape;365;p8"/>
          <p:cNvCxnSpPr/>
          <p:nvPr/>
        </p:nvCxnSpPr>
        <p:spPr>
          <a:xfrm>
            <a:off x="6089670" y="2476500"/>
            <a:ext cx="11588730" cy="14288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8"/>
          <p:cNvSpPr txBox="1"/>
          <p:nvPr/>
        </p:nvSpPr>
        <p:spPr>
          <a:xfrm>
            <a:off x="7452377" y="2857500"/>
            <a:ext cx="8920017" cy="1020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68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5C5E61"/>
                </a:solidFill>
                <a:latin typeface="Noto Sans"/>
                <a:ea typeface="Noto Sans"/>
                <a:cs typeface="Noto Sans"/>
                <a:sym typeface="Noto Sans"/>
              </a:rPr>
              <a:t>Systemic Gaps Affecting Nursing Quality</a:t>
            </a:r>
            <a:endParaRPr/>
          </a:p>
        </p:txBody>
      </p:sp>
      <p:sp>
        <p:nvSpPr>
          <p:cNvPr id="367" name="Google Shape;367;p8"/>
          <p:cNvSpPr/>
          <p:nvPr/>
        </p:nvSpPr>
        <p:spPr>
          <a:xfrm>
            <a:off x="6069619" y="2766910"/>
            <a:ext cx="1201674" cy="1201769"/>
          </a:xfrm>
          <a:custGeom>
            <a:rect b="b" l="l" r="r" t="t"/>
            <a:pathLst>
              <a:path extrusionOk="0" h="1602359" w="1602232">
                <a:moveTo>
                  <a:pt x="0" y="801116"/>
                </a:moveTo>
                <a:cubicBezTo>
                  <a:pt x="0" y="358648"/>
                  <a:pt x="358648" y="0"/>
                  <a:pt x="801116" y="0"/>
                </a:cubicBezTo>
                <a:lnTo>
                  <a:pt x="801116" y="9525"/>
                </a:lnTo>
                <a:lnTo>
                  <a:pt x="801116" y="0"/>
                </a:lnTo>
                <a:cubicBezTo>
                  <a:pt x="1243584" y="0"/>
                  <a:pt x="1602232" y="358648"/>
                  <a:pt x="1602232" y="801116"/>
                </a:cubicBezTo>
                <a:cubicBezTo>
                  <a:pt x="1602232" y="1243584"/>
                  <a:pt x="1243584" y="1602232"/>
                  <a:pt x="801116" y="1602232"/>
                </a:cubicBezTo>
                <a:lnTo>
                  <a:pt x="801116" y="1592707"/>
                </a:lnTo>
                <a:lnTo>
                  <a:pt x="801116" y="1602232"/>
                </a:lnTo>
                <a:cubicBezTo>
                  <a:pt x="358648" y="1602359"/>
                  <a:pt x="0" y="1243584"/>
                  <a:pt x="0" y="801116"/>
                </a:cubicBezTo>
                <a:lnTo>
                  <a:pt x="9525" y="801116"/>
                </a:lnTo>
                <a:lnTo>
                  <a:pt x="16764" y="807339"/>
                </a:lnTo>
                <a:cubicBezTo>
                  <a:pt x="14224" y="810387"/>
                  <a:pt x="9906" y="811530"/>
                  <a:pt x="6223" y="810133"/>
                </a:cubicBezTo>
                <a:cubicBezTo>
                  <a:pt x="2540" y="808736"/>
                  <a:pt x="0" y="805180"/>
                  <a:pt x="0" y="801116"/>
                </a:cubicBezTo>
                <a:moveTo>
                  <a:pt x="19050" y="801116"/>
                </a:moveTo>
                <a:lnTo>
                  <a:pt x="9525" y="801116"/>
                </a:lnTo>
                <a:lnTo>
                  <a:pt x="2286" y="795020"/>
                </a:lnTo>
                <a:cubicBezTo>
                  <a:pt x="4826" y="791972"/>
                  <a:pt x="9144" y="790829"/>
                  <a:pt x="12827" y="792226"/>
                </a:cubicBezTo>
                <a:cubicBezTo>
                  <a:pt x="16510" y="793623"/>
                  <a:pt x="19050" y="797179"/>
                  <a:pt x="19050" y="801116"/>
                </a:cubicBezTo>
                <a:cubicBezTo>
                  <a:pt x="19050" y="1233043"/>
                  <a:pt x="369189" y="1583182"/>
                  <a:pt x="801116" y="1583182"/>
                </a:cubicBezTo>
                <a:cubicBezTo>
                  <a:pt x="1233043" y="1583182"/>
                  <a:pt x="1583182" y="1233043"/>
                  <a:pt x="1583182" y="801116"/>
                </a:cubicBezTo>
                <a:lnTo>
                  <a:pt x="1592707" y="801116"/>
                </a:lnTo>
                <a:lnTo>
                  <a:pt x="1583182" y="801116"/>
                </a:lnTo>
                <a:cubicBezTo>
                  <a:pt x="1583309" y="369189"/>
                  <a:pt x="1233170" y="19050"/>
                  <a:pt x="801116" y="19050"/>
                </a:cubicBezTo>
                <a:lnTo>
                  <a:pt x="801116" y="9525"/>
                </a:lnTo>
                <a:lnTo>
                  <a:pt x="801116" y="19050"/>
                </a:lnTo>
                <a:cubicBezTo>
                  <a:pt x="369189" y="19050"/>
                  <a:pt x="19050" y="369189"/>
                  <a:pt x="19050" y="801116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8" name="Google Shape;36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70486" y="2979935"/>
            <a:ext cx="834393" cy="83439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8"/>
          <p:cNvSpPr/>
          <p:nvPr/>
        </p:nvSpPr>
        <p:spPr>
          <a:xfrm>
            <a:off x="5986175" y="6346437"/>
            <a:ext cx="11844626" cy="3318154"/>
          </a:xfrm>
          <a:custGeom>
            <a:rect b="b" l="l" r="r" t="t"/>
            <a:pathLst>
              <a:path extrusionOk="0" h="1996522" w="16054705">
                <a:moveTo>
                  <a:pt x="0" y="0"/>
                </a:moveTo>
                <a:lnTo>
                  <a:pt x="16054705" y="0"/>
                </a:lnTo>
                <a:lnTo>
                  <a:pt x="16054705" y="1996522"/>
                </a:lnTo>
                <a:lnTo>
                  <a:pt x="0" y="1996522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</p:sp>
      <p:sp>
        <p:nvSpPr>
          <p:cNvPr id="370" name="Google Shape;370;p8"/>
          <p:cNvSpPr/>
          <p:nvPr/>
        </p:nvSpPr>
        <p:spPr>
          <a:xfrm>
            <a:off x="5963872" y="747039"/>
            <a:ext cx="11840345" cy="3374122"/>
          </a:xfrm>
          <a:custGeom>
            <a:rect b="b" l="l" r="r" t="t"/>
            <a:pathLst>
              <a:path extrusionOk="0" h="1996522" w="16054705">
                <a:moveTo>
                  <a:pt x="0" y="0"/>
                </a:moveTo>
                <a:lnTo>
                  <a:pt x="16054705" y="0"/>
                </a:lnTo>
                <a:lnTo>
                  <a:pt x="16054705" y="1996522"/>
                </a:lnTo>
                <a:lnTo>
                  <a:pt x="0" y="1996522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</p:sp>
      <p:sp>
        <p:nvSpPr>
          <p:cNvPr id="371" name="Google Shape;371;p8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8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1" name="Google Shape;381;p9"/>
          <p:cNvCxnSpPr/>
          <p:nvPr/>
        </p:nvCxnSpPr>
        <p:spPr>
          <a:xfrm rot="4625">
            <a:off x="295566" y="1477040"/>
            <a:ext cx="17696869" cy="0"/>
          </a:xfrm>
          <a:prstGeom prst="straightConnector1">
            <a:avLst/>
          </a:prstGeom>
          <a:noFill/>
          <a:ln cap="rnd" cmpd="sng" w="9525">
            <a:solidFill>
              <a:srgbClr val="43B0FF">
                <a:alpha val="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2" name="Google Shape;382;p9"/>
          <p:cNvSpPr/>
          <p:nvPr/>
        </p:nvSpPr>
        <p:spPr>
          <a:xfrm>
            <a:off x="7524194" y="7124942"/>
            <a:ext cx="9279399" cy="1385012"/>
          </a:xfrm>
          <a:custGeom>
            <a:rect b="b" l="l" r="r" t="t"/>
            <a:pathLst>
              <a:path extrusionOk="0" h="1846683" w="12372532">
                <a:moveTo>
                  <a:pt x="0" y="139124"/>
                </a:moveTo>
                <a:cubicBezTo>
                  <a:pt x="0" y="62361"/>
                  <a:pt x="53321" y="0"/>
                  <a:pt x="119023" y="0"/>
                </a:cubicBezTo>
                <a:lnTo>
                  <a:pt x="12253510" y="0"/>
                </a:lnTo>
                <a:cubicBezTo>
                  <a:pt x="12319212" y="0"/>
                  <a:pt x="12372532" y="62361"/>
                  <a:pt x="12372532" y="139124"/>
                </a:cubicBezTo>
                <a:lnTo>
                  <a:pt x="12372532" y="1707558"/>
                </a:lnTo>
                <a:cubicBezTo>
                  <a:pt x="12372532" y="1784449"/>
                  <a:pt x="12319212" y="1846683"/>
                  <a:pt x="12253510" y="1846683"/>
                </a:cubicBezTo>
                <a:lnTo>
                  <a:pt x="119023" y="1846683"/>
                </a:lnTo>
                <a:cubicBezTo>
                  <a:pt x="53321" y="1846683"/>
                  <a:pt x="0" y="1784321"/>
                  <a:pt x="0" y="17075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9"/>
          <p:cNvSpPr/>
          <p:nvPr/>
        </p:nvSpPr>
        <p:spPr>
          <a:xfrm>
            <a:off x="7518085" y="7117709"/>
            <a:ext cx="9291617" cy="1399477"/>
          </a:xfrm>
          <a:custGeom>
            <a:rect b="b" l="l" r="r" t="t"/>
            <a:pathLst>
              <a:path extrusionOk="0" h="1865970" w="12388822">
                <a:moveTo>
                  <a:pt x="0" y="148768"/>
                </a:moveTo>
                <a:cubicBezTo>
                  <a:pt x="0" y="66476"/>
                  <a:pt x="57014" y="0"/>
                  <a:pt x="127168" y="0"/>
                </a:cubicBezTo>
                <a:lnTo>
                  <a:pt x="12261655" y="0"/>
                </a:lnTo>
                <a:lnTo>
                  <a:pt x="12261655" y="9644"/>
                </a:lnTo>
                <a:lnTo>
                  <a:pt x="12261655" y="0"/>
                </a:lnTo>
                <a:cubicBezTo>
                  <a:pt x="12331808" y="0"/>
                  <a:pt x="12388822" y="66476"/>
                  <a:pt x="12388822" y="148768"/>
                </a:cubicBezTo>
                <a:lnTo>
                  <a:pt x="12380677" y="148768"/>
                </a:lnTo>
                <a:lnTo>
                  <a:pt x="12388822" y="148768"/>
                </a:lnTo>
                <a:lnTo>
                  <a:pt x="12388822" y="1717202"/>
                </a:lnTo>
                <a:lnTo>
                  <a:pt x="12380677" y="1717202"/>
                </a:lnTo>
                <a:lnTo>
                  <a:pt x="12388822" y="1717202"/>
                </a:lnTo>
                <a:cubicBezTo>
                  <a:pt x="12388822" y="1799494"/>
                  <a:pt x="12331808" y="1865970"/>
                  <a:pt x="12261655" y="1865970"/>
                </a:cubicBezTo>
                <a:lnTo>
                  <a:pt x="12261655" y="1856327"/>
                </a:lnTo>
                <a:lnTo>
                  <a:pt x="12261655" y="1865970"/>
                </a:lnTo>
                <a:lnTo>
                  <a:pt x="127168" y="1865970"/>
                </a:lnTo>
                <a:lnTo>
                  <a:pt x="127168" y="1856327"/>
                </a:lnTo>
                <a:lnTo>
                  <a:pt x="127168" y="1865970"/>
                </a:lnTo>
                <a:cubicBezTo>
                  <a:pt x="57014" y="1865970"/>
                  <a:pt x="0" y="1799494"/>
                  <a:pt x="0" y="1717202"/>
                </a:cubicBezTo>
                <a:lnTo>
                  <a:pt x="0" y="148768"/>
                </a:lnTo>
                <a:lnTo>
                  <a:pt x="8145" y="148768"/>
                </a:lnTo>
                <a:lnTo>
                  <a:pt x="0" y="148768"/>
                </a:lnTo>
                <a:moveTo>
                  <a:pt x="16290" y="148768"/>
                </a:moveTo>
                <a:lnTo>
                  <a:pt x="16290" y="1717202"/>
                </a:lnTo>
                <a:lnTo>
                  <a:pt x="8145" y="1717202"/>
                </a:lnTo>
                <a:lnTo>
                  <a:pt x="16290" y="1717202"/>
                </a:lnTo>
                <a:cubicBezTo>
                  <a:pt x="16290" y="1788693"/>
                  <a:pt x="65810" y="1846683"/>
                  <a:pt x="127168" y="1846683"/>
                </a:cubicBezTo>
                <a:lnTo>
                  <a:pt x="12261655" y="1846683"/>
                </a:lnTo>
                <a:cubicBezTo>
                  <a:pt x="12323012" y="1846683"/>
                  <a:pt x="12372532" y="1788564"/>
                  <a:pt x="12372532" y="1717202"/>
                </a:cubicBezTo>
                <a:lnTo>
                  <a:pt x="12372532" y="148768"/>
                </a:lnTo>
                <a:cubicBezTo>
                  <a:pt x="12372532" y="77277"/>
                  <a:pt x="12323012" y="19287"/>
                  <a:pt x="12261655" y="19287"/>
                </a:cubicBezTo>
                <a:lnTo>
                  <a:pt x="127168" y="19287"/>
                </a:lnTo>
                <a:lnTo>
                  <a:pt x="127168" y="9644"/>
                </a:lnTo>
                <a:lnTo>
                  <a:pt x="127168" y="19287"/>
                </a:lnTo>
                <a:cubicBezTo>
                  <a:pt x="65810" y="19287"/>
                  <a:pt x="16290" y="77406"/>
                  <a:pt x="16290" y="14876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9"/>
          <p:cNvSpPr txBox="1"/>
          <p:nvPr/>
        </p:nvSpPr>
        <p:spPr>
          <a:xfrm>
            <a:off x="7518085" y="7117709"/>
            <a:ext cx="9295700" cy="140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5C73"/>
                </a:solidFill>
                <a:latin typeface="Noto Sans"/>
                <a:ea typeface="Noto Sans"/>
                <a:cs typeface="Noto Sans"/>
                <a:sym typeface="Noto Sans"/>
              </a:rPr>
              <a:t>Designed by experts, benchmarked to national standards</a:t>
            </a:r>
            <a:endParaRPr/>
          </a:p>
        </p:txBody>
      </p:sp>
      <p:cxnSp>
        <p:nvCxnSpPr>
          <p:cNvPr id="385" name="Google Shape;385;p9"/>
          <p:cNvCxnSpPr/>
          <p:nvPr/>
        </p:nvCxnSpPr>
        <p:spPr>
          <a:xfrm>
            <a:off x="7304440" y="7169342"/>
            <a:ext cx="0" cy="1165471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9"/>
          <p:cNvSpPr/>
          <p:nvPr/>
        </p:nvSpPr>
        <p:spPr>
          <a:xfrm>
            <a:off x="7524201" y="4884344"/>
            <a:ext cx="9289573" cy="1385012"/>
          </a:xfrm>
          <a:custGeom>
            <a:rect b="b" l="l" r="r" t="t"/>
            <a:pathLst>
              <a:path extrusionOk="0" h="1846683" w="12386097">
                <a:moveTo>
                  <a:pt x="0" y="139124"/>
                </a:moveTo>
                <a:cubicBezTo>
                  <a:pt x="0" y="62361"/>
                  <a:pt x="53380" y="0"/>
                  <a:pt x="119153" y="0"/>
                </a:cubicBezTo>
                <a:lnTo>
                  <a:pt x="12266943" y="0"/>
                </a:lnTo>
                <a:cubicBezTo>
                  <a:pt x="12332718" y="0"/>
                  <a:pt x="12386096" y="62361"/>
                  <a:pt x="12386096" y="139124"/>
                </a:cubicBezTo>
                <a:lnTo>
                  <a:pt x="12386096" y="1707558"/>
                </a:lnTo>
                <a:cubicBezTo>
                  <a:pt x="12386096" y="1784449"/>
                  <a:pt x="12332718" y="1846683"/>
                  <a:pt x="12266943" y="1846683"/>
                </a:cubicBezTo>
                <a:lnTo>
                  <a:pt x="119153" y="1846683"/>
                </a:lnTo>
                <a:cubicBezTo>
                  <a:pt x="53380" y="1846683"/>
                  <a:pt x="0" y="1784321"/>
                  <a:pt x="0" y="17075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9"/>
          <p:cNvSpPr/>
          <p:nvPr/>
        </p:nvSpPr>
        <p:spPr>
          <a:xfrm>
            <a:off x="7518085" y="4877111"/>
            <a:ext cx="9301803" cy="1399477"/>
          </a:xfrm>
          <a:custGeom>
            <a:rect b="b" l="l" r="r" t="t"/>
            <a:pathLst>
              <a:path extrusionOk="0" h="1865970" w="12402404">
                <a:moveTo>
                  <a:pt x="0" y="148768"/>
                </a:moveTo>
                <a:cubicBezTo>
                  <a:pt x="0" y="66476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9644"/>
                </a:lnTo>
                <a:lnTo>
                  <a:pt x="12275097" y="0"/>
                </a:lnTo>
                <a:cubicBezTo>
                  <a:pt x="12345328" y="0"/>
                  <a:pt x="12402404" y="66476"/>
                  <a:pt x="12402404" y="148768"/>
                </a:cubicBezTo>
                <a:lnTo>
                  <a:pt x="12394250" y="148768"/>
                </a:lnTo>
                <a:lnTo>
                  <a:pt x="12402404" y="148768"/>
                </a:lnTo>
                <a:lnTo>
                  <a:pt x="12402404" y="1717202"/>
                </a:lnTo>
                <a:lnTo>
                  <a:pt x="12394250" y="1717202"/>
                </a:lnTo>
                <a:lnTo>
                  <a:pt x="12402404" y="1717202"/>
                </a:lnTo>
                <a:cubicBezTo>
                  <a:pt x="12402404" y="1799494"/>
                  <a:pt x="12345328" y="1865970"/>
                  <a:pt x="12275097" y="1865970"/>
                </a:cubicBezTo>
                <a:lnTo>
                  <a:pt x="12275097" y="1856327"/>
                </a:lnTo>
                <a:lnTo>
                  <a:pt x="12275097" y="1865970"/>
                </a:lnTo>
                <a:lnTo>
                  <a:pt x="127307" y="1865970"/>
                </a:lnTo>
                <a:lnTo>
                  <a:pt x="127307" y="1856327"/>
                </a:lnTo>
                <a:lnTo>
                  <a:pt x="127307" y="1865970"/>
                </a:lnTo>
                <a:cubicBezTo>
                  <a:pt x="57076" y="1865970"/>
                  <a:pt x="0" y="1799494"/>
                  <a:pt x="0" y="1717202"/>
                </a:cubicBezTo>
                <a:lnTo>
                  <a:pt x="0" y="148768"/>
                </a:lnTo>
                <a:lnTo>
                  <a:pt x="8154" y="148768"/>
                </a:lnTo>
                <a:lnTo>
                  <a:pt x="0" y="148768"/>
                </a:lnTo>
                <a:moveTo>
                  <a:pt x="16308" y="148768"/>
                </a:moveTo>
                <a:lnTo>
                  <a:pt x="16308" y="1717202"/>
                </a:lnTo>
                <a:lnTo>
                  <a:pt x="8154" y="1717202"/>
                </a:lnTo>
                <a:lnTo>
                  <a:pt x="16308" y="1717202"/>
                </a:lnTo>
                <a:cubicBezTo>
                  <a:pt x="16308" y="1788693"/>
                  <a:pt x="65882" y="1846683"/>
                  <a:pt x="127307" y="1846683"/>
                </a:cubicBezTo>
                <a:lnTo>
                  <a:pt x="12275097" y="1846683"/>
                </a:lnTo>
                <a:cubicBezTo>
                  <a:pt x="12336522" y="1846683"/>
                  <a:pt x="12386097" y="1788564"/>
                  <a:pt x="12386097" y="1717202"/>
                </a:cubicBezTo>
                <a:lnTo>
                  <a:pt x="12386097" y="148768"/>
                </a:lnTo>
                <a:cubicBezTo>
                  <a:pt x="12386097" y="77277"/>
                  <a:pt x="12336522" y="19287"/>
                  <a:pt x="12275097" y="19287"/>
                </a:cubicBezTo>
                <a:lnTo>
                  <a:pt x="127307" y="19287"/>
                </a:lnTo>
                <a:lnTo>
                  <a:pt x="127307" y="9644"/>
                </a:lnTo>
                <a:lnTo>
                  <a:pt x="127307" y="19287"/>
                </a:lnTo>
                <a:cubicBezTo>
                  <a:pt x="65882" y="19287"/>
                  <a:pt x="16308" y="77406"/>
                  <a:pt x="16308" y="14876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9"/>
          <p:cNvSpPr txBox="1"/>
          <p:nvPr/>
        </p:nvSpPr>
        <p:spPr>
          <a:xfrm>
            <a:off x="7518085" y="4877111"/>
            <a:ext cx="9305891" cy="1404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0" lIns="190500" spcFirstLastPara="1" rIns="190500" wrap="square" tIns="190500">
            <a:no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9" u="none" cap="none" strike="noStrike">
                <a:solidFill>
                  <a:srgbClr val="005C73"/>
                </a:solidFill>
                <a:latin typeface="Noto Sans"/>
                <a:ea typeface="Noto Sans"/>
                <a:cs typeface="Noto Sans"/>
                <a:sym typeface="Noto Sans"/>
              </a:rPr>
              <a:t>Builds trust for employers and incentivises skill development</a:t>
            </a:r>
            <a:endParaRPr/>
          </a:p>
        </p:txBody>
      </p:sp>
      <p:cxnSp>
        <p:nvCxnSpPr>
          <p:cNvPr id="389" name="Google Shape;389;p9"/>
          <p:cNvCxnSpPr/>
          <p:nvPr/>
        </p:nvCxnSpPr>
        <p:spPr>
          <a:xfrm>
            <a:off x="7299677" y="4987900"/>
            <a:ext cx="0" cy="1165471"/>
          </a:xfrm>
          <a:prstGeom prst="straightConnector1">
            <a:avLst/>
          </a:prstGeom>
          <a:noFill/>
          <a:ln cap="rnd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9"/>
          <p:cNvSpPr/>
          <p:nvPr/>
        </p:nvSpPr>
        <p:spPr>
          <a:xfrm>
            <a:off x="5488010" y="2068126"/>
            <a:ext cx="11778424" cy="7163848"/>
          </a:xfrm>
          <a:custGeom>
            <a:rect b="b" l="l" r="r" t="t"/>
            <a:pathLst>
              <a:path extrusionOk="0" h="9551797" w="15704565">
                <a:moveTo>
                  <a:pt x="9525" y="0"/>
                </a:moveTo>
                <a:lnTo>
                  <a:pt x="15695040" y="0"/>
                </a:lnTo>
                <a:cubicBezTo>
                  <a:pt x="15700248" y="0"/>
                  <a:pt x="15704565" y="4318"/>
                  <a:pt x="15704565" y="9525"/>
                </a:cubicBezTo>
                <a:lnTo>
                  <a:pt x="15704565" y="9542272"/>
                </a:lnTo>
                <a:cubicBezTo>
                  <a:pt x="15704565" y="9547478"/>
                  <a:pt x="15700248" y="9551797"/>
                  <a:pt x="15695040" y="9551797"/>
                </a:cubicBezTo>
                <a:lnTo>
                  <a:pt x="9525" y="9551797"/>
                </a:lnTo>
                <a:cubicBezTo>
                  <a:pt x="4318" y="9551797"/>
                  <a:pt x="0" y="9547478"/>
                  <a:pt x="0" y="9542272"/>
                </a:cubicBezTo>
                <a:lnTo>
                  <a:pt x="0" y="9525"/>
                </a:lnTo>
                <a:cubicBezTo>
                  <a:pt x="0" y="4318"/>
                  <a:pt x="4318" y="0"/>
                  <a:pt x="9525" y="0"/>
                </a:cubicBezTo>
                <a:moveTo>
                  <a:pt x="9525" y="19050"/>
                </a:moveTo>
                <a:lnTo>
                  <a:pt x="9525" y="9525"/>
                </a:lnTo>
                <a:lnTo>
                  <a:pt x="19050" y="9525"/>
                </a:lnTo>
                <a:lnTo>
                  <a:pt x="19050" y="9542272"/>
                </a:lnTo>
                <a:lnTo>
                  <a:pt x="9525" y="9542272"/>
                </a:lnTo>
                <a:lnTo>
                  <a:pt x="9525" y="9532747"/>
                </a:lnTo>
                <a:lnTo>
                  <a:pt x="15695040" y="9532747"/>
                </a:lnTo>
                <a:lnTo>
                  <a:pt x="15695040" y="9542272"/>
                </a:lnTo>
                <a:lnTo>
                  <a:pt x="15685515" y="9542272"/>
                </a:lnTo>
                <a:lnTo>
                  <a:pt x="15685515" y="9525"/>
                </a:lnTo>
                <a:lnTo>
                  <a:pt x="15695040" y="9525"/>
                </a:lnTo>
                <a:lnTo>
                  <a:pt x="15695040" y="19050"/>
                </a:lnTo>
                <a:lnTo>
                  <a:pt x="9525" y="1905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9"/>
          <p:cNvSpPr/>
          <p:nvPr/>
        </p:nvSpPr>
        <p:spPr>
          <a:xfrm rot="-5400000">
            <a:off x="734694" y="4505008"/>
            <a:ext cx="7190134" cy="2316450"/>
          </a:xfrm>
          <a:custGeom>
            <a:rect b="b" l="l" r="r" t="t"/>
            <a:pathLst>
              <a:path extrusionOk="0" h="3356926" w="10419717">
                <a:moveTo>
                  <a:pt x="0" y="3356926"/>
                </a:moveTo>
                <a:lnTo>
                  <a:pt x="4866912" y="0"/>
                </a:lnTo>
                <a:lnTo>
                  <a:pt x="5552805" y="0"/>
                </a:lnTo>
                <a:lnTo>
                  <a:pt x="10419717" y="3356926"/>
                </a:lnTo>
                <a:close/>
              </a:path>
            </a:pathLst>
          </a:custGeom>
          <a:solidFill>
            <a:srgbClr val="38C1C9">
              <a:alpha val="42352"/>
            </a:srgbClr>
          </a:solidFill>
          <a:ln>
            <a:noFill/>
          </a:ln>
        </p:spPr>
      </p:sp>
      <p:sp>
        <p:nvSpPr>
          <p:cNvPr id="392" name="Google Shape;392;p9"/>
          <p:cNvSpPr/>
          <p:nvPr/>
        </p:nvSpPr>
        <p:spPr>
          <a:xfrm>
            <a:off x="1079713" y="3737879"/>
            <a:ext cx="3871890" cy="3657192"/>
          </a:xfrm>
          <a:custGeom>
            <a:rect b="b" l="l" r="r" t="t"/>
            <a:pathLst>
              <a:path extrusionOk="0" h="3657192" w="3871890">
                <a:moveTo>
                  <a:pt x="0" y="0"/>
                </a:moveTo>
                <a:lnTo>
                  <a:pt x="3871891" y="0"/>
                </a:lnTo>
                <a:lnTo>
                  <a:pt x="3871891" y="3657193"/>
                </a:lnTo>
                <a:lnTo>
                  <a:pt x="0" y="3657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9"/>
          <p:cNvSpPr/>
          <p:nvPr/>
        </p:nvSpPr>
        <p:spPr>
          <a:xfrm>
            <a:off x="1863021" y="4503398"/>
            <a:ext cx="2060435" cy="2126153"/>
          </a:xfrm>
          <a:custGeom>
            <a:rect b="b" l="l" r="r" t="t"/>
            <a:pathLst>
              <a:path extrusionOk="0" h="2126153" w="2060435">
                <a:moveTo>
                  <a:pt x="0" y="0"/>
                </a:moveTo>
                <a:lnTo>
                  <a:pt x="2060435" y="0"/>
                </a:lnTo>
                <a:lnTo>
                  <a:pt x="2060435" y="2126153"/>
                </a:lnTo>
                <a:lnTo>
                  <a:pt x="0" y="21261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9"/>
          <p:cNvSpPr/>
          <p:nvPr/>
        </p:nvSpPr>
        <p:spPr>
          <a:xfrm>
            <a:off x="7518085" y="2627877"/>
            <a:ext cx="9301803" cy="1399477"/>
          </a:xfrm>
          <a:custGeom>
            <a:rect b="b" l="l" r="r" t="t"/>
            <a:pathLst>
              <a:path extrusionOk="0" h="1865970" w="12402404">
                <a:moveTo>
                  <a:pt x="0" y="148768"/>
                </a:moveTo>
                <a:cubicBezTo>
                  <a:pt x="0" y="66476"/>
                  <a:pt x="57076" y="0"/>
                  <a:pt x="127307" y="0"/>
                </a:cubicBezTo>
                <a:lnTo>
                  <a:pt x="12275097" y="0"/>
                </a:lnTo>
                <a:lnTo>
                  <a:pt x="12275097" y="9644"/>
                </a:lnTo>
                <a:lnTo>
                  <a:pt x="12275097" y="0"/>
                </a:lnTo>
                <a:cubicBezTo>
                  <a:pt x="12345328" y="0"/>
                  <a:pt x="12402404" y="66476"/>
                  <a:pt x="12402404" y="148768"/>
                </a:cubicBezTo>
                <a:lnTo>
                  <a:pt x="12394250" y="148768"/>
                </a:lnTo>
                <a:lnTo>
                  <a:pt x="12402404" y="148768"/>
                </a:lnTo>
                <a:lnTo>
                  <a:pt x="12402404" y="1717202"/>
                </a:lnTo>
                <a:lnTo>
                  <a:pt x="12394250" y="1717202"/>
                </a:lnTo>
                <a:lnTo>
                  <a:pt x="12402404" y="1717202"/>
                </a:lnTo>
                <a:cubicBezTo>
                  <a:pt x="12402404" y="1799494"/>
                  <a:pt x="12345328" y="1865970"/>
                  <a:pt x="12275097" y="1865970"/>
                </a:cubicBezTo>
                <a:lnTo>
                  <a:pt x="12275097" y="1856327"/>
                </a:lnTo>
                <a:lnTo>
                  <a:pt x="12275097" y="1865970"/>
                </a:lnTo>
                <a:lnTo>
                  <a:pt x="127307" y="1865970"/>
                </a:lnTo>
                <a:lnTo>
                  <a:pt x="127307" y="1856327"/>
                </a:lnTo>
                <a:lnTo>
                  <a:pt x="127307" y="1865970"/>
                </a:lnTo>
                <a:cubicBezTo>
                  <a:pt x="57076" y="1865970"/>
                  <a:pt x="0" y="1799494"/>
                  <a:pt x="0" y="1717202"/>
                </a:cubicBezTo>
                <a:lnTo>
                  <a:pt x="0" y="148768"/>
                </a:lnTo>
                <a:lnTo>
                  <a:pt x="8154" y="148768"/>
                </a:lnTo>
                <a:lnTo>
                  <a:pt x="0" y="148768"/>
                </a:lnTo>
                <a:moveTo>
                  <a:pt x="16308" y="148768"/>
                </a:moveTo>
                <a:lnTo>
                  <a:pt x="16308" y="1717202"/>
                </a:lnTo>
                <a:lnTo>
                  <a:pt x="8154" y="1717202"/>
                </a:lnTo>
                <a:lnTo>
                  <a:pt x="16308" y="1717202"/>
                </a:lnTo>
                <a:cubicBezTo>
                  <a:pt x="16308" y="1788693"/>
                  <a:pt x="65882" y="1846683"/>
                  <a:pt x="127307" y="1846683"/>
                </a:cubicBezTo>
                <a:lnTo>
                  <a:pt x="12275097" y="1846683"/>
                </a:lnTo>
                <a:cubicBezTo>
                  <a:pt x="12336522" y="1846683"/>
                  <a:pt x="12386097" y="1788564"/>
                  <a:pt x="12386097" y="1717202"/>
                </a:cubicBezTo>
                <a:lnTo>
                  <a:pt x="12386097" y="148768"/>
                </a:lnTo>
                <a:cubicBezTo>
                  <a:pt x="12386097" y="77277"/>
                  <a:pt x="12336522" y="19287"/>
                  <a:pt x="12275097" y="19287"/>
                </a:cubicBezTo>
                <a:lnTo>
                  <a:pt x="127307" y="19287"/>
                </a:lnTo>
                <a:lnTo>
                  <a:pt x="127307" y="9644"/>
                </a:lnTo>
                <a:lnTo>
                  <a:pt x="127307" y="19287"/>
                </a:lnTo>
                <a:cubicBezTo>
                  <a:pt x="65882" y="19287"/>
                  <a:pt x="16308" y="77406"/>
                  <a:pt x="16308" y="148768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5" name="Google Shape;395;p9"/>
          <p:cNvGrpSpPr/>
          <p:nvPr/>
        </p:nvGrpSpPr>
        <p:grpSpPr>
          <a:xfrm>
            <a:off x="6195486" y="2627877"/>
            <a:ext cx="10628490" cy="1404319"/>
            <a:chOff x="6195486" y="2627877"/>
            <a:chExt cx="10628490" cy="1404319"/>
          </a:xfrm>
        </p:grpSpPr>
        <p:sp>
          <p:nvSpPr>
            <p:cNvPr id="396" name="Google Shape;396;p9"/>
            <p:cNvSpPr txBox="1"/>
            <p:nvPr/>
          </p:nvSpPr>
          <p:spPr>
            <a:xfrm>
              <a:off x="7518085" y="2627877"/>
              <a:ext cx="9305891" cy="1404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0" lIns="190500" spcFirstLastPara="1" rIns="190500" wrap="square" tIns="190500">
              <a:no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199" u="none" cap="none" strike="noStrike">
                  <a:solidFill>
                    <a:srgbClr val="005C73"/>
                  </a:solidFill>
                  <a:latin typeface="Noto Sans"/>
                  <a:ea typeface="Noto Sans"/>
                  <a:cs typeface="Noto Sans"/>
                  <a:sym typeface="Noto Sans"/>
                </a:rPr>
                <a:t>Identifies skilled nurses through objective, transparent evaluation</a:t>
              </a:r>
              <a:endParaRPr/>
            </a:p>
          </p:txBody>
        </p:sp>
        <p:cxnSp>
          <p:nvCxnSpPr>
            <p:cNvPr id="397" name="Google Shape;397;p9"/>
            <p:cNvCxnSpPr/>
            <p:nvPr/>
          </p:nvCxnSpPr>
          <p:spPr>
            <a:xfrm>
              <a:off x="7294915" y="2747302"/>
              <a:ext cx="0" cy="1165471"/>
            </a:xfrm>
            <a:prstGeom prst="straightConnector1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8" name="Google Shape;398;p9"/>
            <p:cNvSpPr/>
            <p:nvPr/>
          </p:nvSpPr>
          <p:spPr>
            <a:xfrm>
              <a:off x="6195486" y="2715261"/>
              <a:ext cx="875591" cy="1142697"/>
            </a:xfrm>
            <a:custGeom>
              <a:rect b="b" l="l" r="r" t="t"/>
              <a:pathLst>
                <a:path extrusionOk="0" h="1142697" w="875591">
                  <a:moveTo>
                    <a:pt x="0" y="0"/>
                  </a:moveTo>
                  <a:lnTo>
                    <a:pt x="875591" y="0"/>
                  </a:lnTo>
                  <a:lnTo>
                    <a:pt x="875591" y="1142696"/>
                  </a:lnTo>
                  <a:lnTo>
                    <a:pt x="0" y="1142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9" name="Google Shape;399;p9"/>
          <p:cNvSpPr/>
          <p:nvPr/>
        </p:nvSpPr>
        <p:spPr>
          <a:xfrm>
            <a:off x="6140267" y="5104715"/>
            <a:ext cx="986028" cy="949111"/>
          </a:xfrm>
          <a:custGeom>
            <a:rect b="b" l="l" r="r" t="t"/>
            <a:pathLst>
              <a:path extrusionOk="0" h="949111" w="986028">
                <a:moveTo>
                  <a:pt x="0" y="0"/>
                </a:moveTo>
                <a:lnTo>
                  <a:pt x="986028" y="0"/>
                </a:lnTo>
                <a:lnTo>
                  <a:pt x="986028" y="949110"/>
                </a:lnTo>
                <a:lnTo>
                  <a:pt x="0" y="949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9"/>
          <p:cNvSpPr/>
          <p:nvPr/>
        </p:nvSpPr>
        <p:spPr>
          <a:xfrm>
            <a:off x="6145524" y="7395072"/>
            <a:ext cx="980772" cy="849594"/>
          </a:xfrm>
          <a:custGeom>
            <a:rect b="b" l="l" r="r" t="t"/>
            <a:pathLst>
              <a:path extrusionOk="0" h="849594" w="980772">
                <a:moveTo>
                  <a:pt x="0" y="0"/>
                </a:moveTo>
                <a:lnTo>
                  <a:pt x="980771" y="0"/>
                </a:lnTo>
                <a:lnTo>
                  <a:pt x="980771" y="849593"/>
                </a:lnTo>
                <a:lnTo>
                  <a:pt x="0" y="849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sp>
        <p:nvSpPr>
          <p:cNvPr id="403" name="Google Shape;403;p9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Competency certification breaks the cycle with rigorous, standardised testing and providing a trusted measure of skill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0"/>
          <p:cNvSpPr/>
          <p:nvPr/>
        </p:nvSpPr>
        <p:spPr>
          <a:xfrm flipH="1">
            <a:off x="228600" y="5629181"/>
            <a:ext cx="3319608" cy="1494660"/>
          </a:xfrm>
          <a:prstGeom prst="round1Rect">
            <a:avLst>
              <a:gd fmla="val 16667" name="adj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Skill-Assessment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3746333" y="1793944"/>
            <a:ext cx="14185268" cy="7902506"/>
          </a:xfrm>
          <a:prstGeom prst="rect">
            <a:avLst/>
          </a:prstGeom>
          <a:noFill/>
          <a:ln cap="flat" cmpd="sng" w="12700">
            <a:solidFill>
              <a:srgbClr val="008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375" lIns="182850" spcFirstLastPara="1" rIns="182850" wrap="square" tIns="91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0"/>
          <p:cNvSpPr/>
          <p:nvPr/>
        </p:nvSpPr>
        <p:spPr>
          <a:xfrm flipH="1" rot="10800000">
            <a:off x="356404" y="9696448"/>
            <a:ext cx="3232148" cy="196490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0"/>
          <p:cNvSpPr/>
          <p:nvPr/>
        </p:nvSpPr>
        <p:spPr>
          <a:xfrm flipH="1">
            <a:off x="426687" y="3671700"/>
            <a:ext cx="3319608" cy="1494660"/>
          </a:xfrm>
          <a:prstGeom prst="round1Rect">
            <a:avLst>
              <a:gd fmla="val 16667" name="adj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</a:t>
            </a:r>
            <a:endParaRPr/>
          </a:p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Test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10"/>
          <p:cNvSpPr txBox="1"/>
          <p:nvPr/>
        </p:nvSpPr>
        <p:spPr>
          <a:xfrm>
            <a:off x="3446913" y="4112229"/>
            <a:ext cx="581990" cy="581990"/>
          </a:xfrm>
          <a:prstGeom prst="rect">
            <a:avLst/>
          </a:prstGeom>
          <a:solidFill>
            <a:srgbClr val="008AA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1" sz="3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10"/>
          <p:cNvSpPr/>
          <p:nvPr/>
        </p:nvSpPr>
        <p:spPr>
          <a:xfrm>
            <a:off x="5319165" y="8613062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Scheme 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"/>
          <p:cNvSpPr/>
          <p:nvPr/>
        </p:nvSpPr>
        <p:spPr>
          <a:xfrm>
            <a:off x="9461643" y="8605935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Beneficiary and Benefits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0"/>
          <p:cNvSpPr/>
          <p:nvPr/>
        </p:nvSpPr>
        <p:spPr>
          <a:xfrm>
            <a:off x="13770146" y="8606762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Eligibility proofs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7" name="Google Shape;417;p10"/>
          <p:cNvGraphicFramePr/>
          <p:nvPr/>
        </p:nvGraphicFramePr>
        <p:xfrm>
          <a:off x="4651354" y="2208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{E50D23B5-C57D-4A51-8BE0-C247DA7B3948}</a:tableStyleId>
              </a:tblPr>
              <a:tblGrid>
                <a:gridCol w="678075"/>
                <a:gridCol w="9878600"/>
                <a:gridCol w="1818525"/>
              </a:tblGrid>
              <a:tr h="498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#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Competency Descriptions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Levels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</a:tr>
              <a:tr h="80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Assessment of Labor Progress: Vaginal Examination &amp; Partograph Plotting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6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Conducting a Safe and Respectful Normal Vaginal Delivery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Prevention of Postpartum Hemorrhage through Active Management of Third Stage of Labor (AMTSL)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Immediate Postpartum Monitoring of Mother and Newborn (Stage 4 Care)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Recognition and Emergency Management of Postpartum Hemorrhage (PPH)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 Control Practices, Biomedical Waste Handling, and WASH in Clinical Settings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Providing Essential Care to Newborns: Thermal Protection, Feeding, and Early Assessment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9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Safe Administration of Injectables, Intravenous Cannulation, and Fluid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8" name="Google Shape;418;p10"/>
          <p:cNvSpPr/>
          <p:nvPr/>
        </p:nvSpPr>
        <p:spPr>
          <a:xfrm>
            <a:off x="-1" y="5527164"/>
            <a:ext cx="3588553" cy="1957481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1371600" y="2095500"/>
            <a:ext cx="1548488" cy="1368837"/>
          </a:xfrm>
          <a:custGeom>
            <a:rect b="b" l="l" r="r" t="t"/>
            <a:pathLst>
              <a:path extrusionOk="0" h="3016710" w="3035683">
                <a:moveTo>
                  <a:pt x="0" y="0"/>
                </a:moveTo>
                <a:lnTo>
                  <a:pt x="3035683" y="0"/>
                </a:lnTo>
                <a:lnTo>
                  <a:pt x="3035683" y="3016709"/>
                </a:lnTo>
                <a:lnTo>
                  <a:pt x="0" y="3016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0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0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sp>
        <p:nvSpPr>
          <p:cNvPr id="422" name="Google Shape;422;p10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Basic midwifery skills are certified through a robust framework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3746333" y="1793944"/>
            <a:ext cx="14185268" cy="7902506"/>
          </a:xfrm>
          <a:prstGeom prst="rect">
            <a:avLst/>
          </a:prstGeom>
          <a:noFill/>
          <a:ln cap="flat" cmpd="sng" w="12700">
            <a:solidFill>
              <a:srgbClr val="008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375" lIns="182850" spcFirstLastPara="1" rIns="182850" wrap="square" tIns="91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1"/>
          <p:cNvSpPr/>
          <p:nvPr/>
        </p:nvSpPr>
        <p:spPr>
          <a:xfrm flipH="1" rot="10800000">
            <a:off x="356404" y="9696448"/>
            <a:ext cx="3232148" cy="196490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1"/>
          <p:cNvSpPr/>
          <p:nvPr/>
        </p:nvSpPr>
        <p:spPr>
          <a:xfrm flipH="1">
            <a:off x="281209" y="3696620"/>
            <a:ext cx="3319608" cy="1494660"/>
          </a:xfrm>
          <a:prstGeom prst="round1Rect">
            <a:avLst>
              <a:gd fmla="val 16667" name="adj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</a:t>
            </a:r>
            <a:endParaRPr/>
          </a:p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Based Test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5319165" y="8613062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Scheme 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objectives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9461643" y="8605935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Beneficiary and Benefits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13770146" y="8606762"/>
            <a:ext cx="2542902" cy="923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50" spcFirstLastPara="1" rIns="182850" wrap="square" tIns="913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Eligibility proofs</a:t>
            </a:r>
            <a:endParaRPr sz="280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4" name="Google Shape;434;p11"/>
          <p:cNvGraphicFramePr/>
          <p:nvPr/>
        </p:nvGraphicFramePr>
        <p:xfrm>
          <a:off x="4651354" y="2181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{E50D23B5-C57D-4A51-8BE0-C247DA7B3948}</a:tableStyleId>
              </a:tblPr>
              <a:tblGrid>
                <a:gridCol w="678075"/>
                <a:gridCol w="2366775"/>
                <a:gridCol w="9330350"/>
              </a:tblGrid>
              <a:tr h="573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#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Topics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Noto Sans"/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lt1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Procedures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7777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AAC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 Skills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Monitoring Temperature and Blood Pressure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Assessing Height and weight and calculating BMI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 Administration of Medication - IM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4) IV cannulation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Intranatal Care - A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Plotting and interpreting partograph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2)Assisting/conducting normal vaginal delivery -Management of 2nd stage of labor</a:t>
                      </a:r>
                      <a:endParaRPr b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Antenatal Care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Abdominal Assessment- Palpation, estimation of gestational week as per fundal height and assessing FHS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6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7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Per vaginal examination-Assessing cervical dilation and station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/>
                        <a:t>10</a:t>
                      </a:r>
                      <a:endParaRPr sz="21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Infection Prevention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1) Handwashing Procedure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/>
                        <a:t>11</a:t>
                      </a:r>
                      <a:endParaRPr sz="21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Wearing PPE-Donning and Doffing of PPE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/>
                        <a:t>12</a:t>
                      </a:r>
                      <a:endParaRPr sz="21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 Preparation of 0.5% Chlorine Solution &amp; Processing of Instruments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100" u="none" cap="none" strike="noStrike"/>
                        <a:t>13</a:t>
                      </a:r>
                      <a:endParaRPr sz="2100" u="none" cap="none" strike="noStrike"/>
                    </a:p>
                  </a:txBody>
                  <a:tcPr marT="34100" marB="34100" marR="68150" marL="68150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4) Segregation &amp; disposal of biomedical waste as per BMW guidelines</a:t>
                      </a:r>
                      <a:endParaRPr/>
                    </a:p>
                  </a:txBody>
                  <a:tcPr marT="0" marB="0" marR="28575" marL="28575" anchor="ctr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35" name="Google Shape;435;p11"/>
          <p:cNvSpPr/>
          <p:nvPr/>
        </p:nvSpPr>
        <p:spPr>
          <a:xfrm flipH="1">
            <a:off x="426687" y="5653162"/>
            <a:ext cx="3319608" cy="1494660"/>
          </a:xfrm>
          <a:prstGeom prst="round1Rect">
            <a:avLst>
              <a:gd fmla="val 16667" name="adj"/>
            </a:avLst>
          </a:prstGeom>
          <a:solidFill>
            <a:srgbClr val="31859B"/>
          </a:solidFill>
          <a:ln>
            <a:noFill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Skill-Assessment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11"/>
          <p:cNvSpPr/>
          <p:nvPr/>
        </p:nvSpPr>
        <p:spPr>
          <a:xfrm>
            <a:off x="78889" y="3400109"/>
            <a:ext cx="3588553" cy="1957481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1"/>
          <p:cNvSpPr txBox="1"/>
          <p:nvPr/>
        </p:nvSpPr>
        <p:spPr>
          <a:xfrm>
            <a:off x="3456610" y="6085510"/>
            <a:ext cx="581990" cy="581990"/>
          </a:xfrm>
          <a:prstGeom prst="rect">
            <a:avLst/>
          </a:prstGeom>
          <a:solidFill>
            <a:srgbClr val="008AAC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50" lIns="137100" spcFirstLastPara="1" rIns="13710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b="1" sz="3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8" name="Google Shape;438;p11"/>
          <p:cNvGrpSpPr/>
          <p:nvPr/>
        </p:nvGrpSpPr>
        <p:grpSpPr>
          <a:xfrm>
            <a:off x="1224149" y="7454977"/>
            <a:ext cx="1519051" cy="1650923"/>
            <a:chOff x="0" y="0"/>
            <a:chExt cx="4007705" cy="4279025"/>
          </a:xfrm>
        </p:grpSpPr>
        <p:sp>
          <p:nvSpPr>
            <p:cNvPr id="439" name="Google Shape;439;p11"/>
            <p:cNvSpPr/>
            <p:nvPr/>
          </p:nvSpPr>
          <p:spPr>
            <a:xfrm>
              <a:off x="1445060" y="0"/>
              <a:ext cx="2562645" cy="4279025"/>
            </a:xfrm>
            <a:custGeom>
              <a:rect b="b" l="l" r="r" t="t"/>
              <a:pathLst>
                <a:path extrusionOk="0" h="4279025" w="2562645">
                  <a:moveTo>
                    <a:pt x="0" y="0"/>
                  </a:moveTo>
                  <a:lnTo>
                    <a:pt x="2562645" y="0"/>
                  </a:lnTo>
                  <a:lnTo>
                    <a:pt x="2562645" y="4279025"/>
                  </a:lnTo>
                  <a:lnTo>
                    <a:pt x="0" y="42790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66975" r="0" t="0"/>
              </a:stretch>
            </a:blipFill>
            <a:ln>
              <a:noFill/>
            </a:ln>
          </p:spPr>
        </p:sp>
        <p:grpSp>
          <p:nvGrpSpPr>
            <p:cNvPr id="440" name="Google Shape;440;p11"/>
            <p:cNvGrpSpPr/>
            <p:nvPr/>
          </p:nvGrpSpPr>
          <p:grpSpPr>
            <a:xfrm>
              <a:off x="286902" y="1186738"/>
              <a:ext cx="1581290" cy="2730549"/>
              <a:chOff x="0" y="-38100"/>
              <a:chExt cx="312354" cy="539368"/>
            </a:xfrm>
          </p:grpSpPr>
          <p:sp>
            <p:nvSpPr>
              <p:cNvPr id="441" name="Google Shape;441;p11"/>
              <p:cNvSpPr/>
              <p:nvPr/>
            </p:nvSpPr>
            <p:spPr>
              <a:xfrm>
                <a:off x="0" y="0"/>
                <a:ext cx="312354" cy="501268"/>
              </a:xfrm>
              <a:custGeom>
                <a:rect b="b" l="l" r="r" t="t"/>
                <a:pathLst>
                  <a:path extrusionOk="0" h="501268" w="312354">
                    <a:moveTo>
                      <a:pt x="156177" y="0"/>
                    </a:moveTo>
                    <a:lnTo>
                      <a:pt x="156177" y="0"/>
                    </a:lnTo>
                    <a:cubicBezTo>
                      <a:pt x="197597" y="0"/>
                      <a:pt x="237322" y="16454"/>
                      <a:pt x="266610" y="45743"/>
                    </a:cubicBezTo>
                    <a:cubicBezTo>
                      <a:pt x="295899" y="75032"/>
                      <a:pt x="312354" y="114756"/>
                      <a:pt x="312354" y="156177"/>
                    </a:cubicBezTo>
                    <a:lnTo>
                      <a:pt x="312354" y="345091"/>
                    </a:lnTo>
                    <a:cubicBezTo>
                      <a:pt x="312354" y="386512"/>
                      <a:pt x="295899" y="426236"/>
                      <a:pt x="266610" y="455525"/>
                    </a:cubicBezTo>
                    <a:cubicBezTo>
                      <a:pt x="237322" y="484813"/>
                      <a:pt x="197597" y="501268"/>
                      <a:pt x="156177" y="501268"/>
                    </a:cubicBezTo>
                    <a:lnTo>
                      <a:pt x="156177" y="501268"/>
                    </a:lnTo>
                    <a:cubicBezTo>
                      <a:pt x="114756" y="501268"/>
                      <a:pt x="75032" y="484813"/>
                      <a:pt x="45743" y="455525"/>
                    </a:cubicBezTo>
                    <a:cubicBezTo>
                      <a:pt x="16454" y="426236"/>
                      <a:pt x="0" y="386512"/>
                      <a:pt x="0" y="345091"/>
                    </a:cubicBezTo>
                    <a:lnTo>
                      <a:pt x="0" y="156177"/>
                    </a:lnTo>
                    <a:cubicBezTo>
                      <a:pt x="0" y="114756"/>
                      <a:pt x="16454" y="75032"/>
                      <a:pt x="45743" y="45743"/>
                    </a:cubicBezTo>
                    <a:cubicBezTo>
                      <a:pt x="75032" y="16454"/>
                      <a:pt x="114756" y="0"/>
                      <a:pt x="156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1"/>
              <p:cNvSpPr txBox="1"/>
              <p:nvPr/>
            </p:nvSpPr>
            <p:spPr>
              <a:xfrm>
                <a:off x="0" y="-38100"/>
                <a:ext cx="312354" cy="539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3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3" name="Google Shape;443;p11"/>
            <p:cNvSpPr/>
            <p:nvPr/>
          </p:nvSpPr>
          <p:spPr>
            <a:xfrm>
              <a:off x="0" y="894293"/>
              <a:ext cx="2231295" cy="2789118"/>
            </a:xfrm>
            <a:custGeom>
              <a:rect b="b" l="l" r="r" t="t"/>
              <a:pathLst>
                <a:path extrusionOk="0" h="2789118" w="2231295">
                  <a:moveTo>
                    <a:pt x="0" y="0"/>
                  </a:moveTo>
                  <a:lnTo>
                    <a:pt x="2231295" y="0"/>
                  </a:lnTo>
                  <a:lnTo>
                    <a:pt x="2231295" y="2789119"/>
                  </a:lnTo>
                  <a:lnTo>
                    <a:pt x="0" y="278911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44" name="Google Shape;444;p11"/>
          <p:cNvSpPr/>
          <p:nvPr/>
        </p:nvSpPr>
        <p:spPr>
          <a:xfrm>
            <a:off x="35541" y="9494555"/>
            <a:ext cx="838200" cy="381563"/>
          </a:xfrm>
          <a:prstGeom prst="homePlate">
            <a:avLst>
              <a:gd fmla="val 50000" name="adj"/>
            </a:avLst>
          </a:prstGeom>
          <a:solidFill>
            <a:srgbClr val="FBD4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1"/>
          <p:cNvSpPr txBox="1"/>
          <p:nvPr>
            <p:ph idx="12" type="sldNum"/>
          </p:nvPr>
        </p:nvSpPr>
        <p:spPr>
          <a:xfrm>
            <a:off x="-259095" y="9502773"/>
            <a:ext cx="838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1600">
                <a:solidFill>
                  <a:srgbClr val="595959"/>
                </a:solidFill>
              </a:rPr>
              <a:t>‹#›</a:t>
            </a:fld>
            <a:endParaRPr b="1" sz="1600">
              <a:solidFill>
                <a:srgbClr val="595959"/>
              </a:solidFill>
            </a:endParaRPr>
          </a:p>
        </p:txBody>
      </p:sp>
      <p:sp>
        <p:nvSpPr>
          <p:cNvPr id="446" name="Google Shape;446;p11"/>
          <p:cNvSpPr txBox="1"/>
          <p:nvPr/>
        </p:nvSpPr>
        <p:spPr>
          <a:xfrm>
            <a:off x="334005" y="194863"/>
            <a:ext cx="15488920" cy="116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Basic midwifery skills are certified through a robust framework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